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5" r:id="rId1"/>
  </p:sldMasterIdLst>
  <p:notesMasterIdLst>
    <p:notesMasterId r:id="rId14"/>
  </p:notesMasterIdLst>
  <p:handoutMasterIdLst>
    <p:handoutMasterId r:id="rId15"/>
  </p:handoutMasterIdLst>
  <p:sldIdLst>
    <p:sldId id="291" r:id="rId2"/>
    <p:sldId id="259" r:id="rId3"/>
    <p:sldId id="260" r:id="rId4"/>
    <p:sldId id="263" r:id="rId5"/>
    <p:sldId id="273" r:id="rId6"/>
    <p:sldId id="284" r:id="rId7"/>
    <p:sldId id="285" r:id="rId8"/>
    <p:sldId id="286" r:id="rId9"/>
    <p:sldId id="287" r:id="rId10"/>
    <p:sldId id="288" r:id="rId11"/>
    <p:sldId id="289" r:id="rId12"/>
    <p:sldId id="290" r:id="rId13"/>
  </p:sldIdLst>
  <p:sldSz cx="9144000" cy="6858000" type="screen4x3"/>
  <p:notesSz cx="7099300" cy="10234613"/>
  <p:custDataLst>
    <p:tags r:id="rId16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37" autoAdjust="0"/>
    <p:restoredTop sz="80399" autoAdjust="0"/>
  </p:normalViewPr>
  <p:slideViewPr>
    <p:cSldViewPr showGuides="1">
      <p:cViewPr>
        <p:scale>
          <a:sx n="100" d="100"/>
          <a:sy n="100" d="100"/>
        </p:scale>
        <p:origin x="-636" y="468"/>
      </p:cViewPr>
      <p:guideLst>
        <p:guide orient="horz" pos="3385"/>
        <p:guide orient="horz" pos="799"/>
        <p:guide pos="226"/>
        <p:guide pos="4876"/>
        <p:guide pos="55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978" y="-96"/>
      </p:cViewPr>
      <p:guideLst>
        <p:guide orient="horz" pos="5786"/>
        <p:guide orient="horz" pos="683"/>
        <p:guide pos="308"/>
        <p:guide pos="41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gray">
          <a:xfrm>
            <a:off x="4909790" y="9694593"/>
            <a:ext cx="84411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fld id="{C501DC6C-E22A-4A7C-BAE9-FC53FD8B7C64}" type="datetimeFigureOut">
              <a:rPr lang="en-US" sz="900">
                <a:latin typeface="Arial" pitchFamily="34" charset="0"/>
                <a:ea typeface="+mn-ea"/>
              </a:rPr>
              <a:pPr algn="ctr"/>
              <a:t>3/20/2014</a:t>
            </a:fld>
            <a:endParaRPr lang="en-US" sz="900">
              <a:latin typeface="Arial" pitchFamily="34" charset="0"/>
              <a:ea typeface="+mn-ea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gray">
          <a:xfrm>
            <a:off x="489310" y="9694593"/>
            <a:ext cx="4356484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endParaRPr lang="en-US" sz="900" dirty="0">
              <a:latin typeface="Arial" pitchFamily="34" charset="0"/>
              <a:ea typeface="+mn-ea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gray">
          <a:xfrm>
            <a:off x="5817902" y="9694593"/>
            <a:ext cx="792089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sz="900" dirty="0" err="1" smtClean="0">
                <a:solidFill>
                  <a:srgbClr val="FF0000"/>
                </a:solidFill>
                <a:latin typeface="Arial" pitchFamily="34" charset="0"/>
                <a:ea typeface="+mn-ea"/>
              </a:rPr>
              <a:t>Seite</a:t>
            </a:r>
            <a:r>
              <a:rPr lang="en-US" sz="900" dirty="0" smtClean="0">
                <a:solidFill>
                  <a:srgbClr val="FF0000"/>
                </a:solidFill>
                <a:latin typeface="Arial" pitchFamily="34" charset="0"/>
                <a:ea typeface="+mn-ea"/>
              </a:rPr>
              <a:t> </a:t>
            </a:r>
            <a:fld id="{B8C4A3C4-DE58-464D-8574-D9D0EEC6F23D}" type="slidenum">
              <a:rPr lang="en-US" sz="900" smtClean="0">
                <a:latin typeface="Arial" pitchFamily="34" charset="0"/>
                <a:ea typeface="+mn-ea"/>
              </a:rPr>
              <a:pPr algn="r"/>
              <a:t>‹#›</a:t>
            </a:fld>
            <a:endParaRPr lang="en-US" sz="900" dirty="0">
              <a:latin typeface="Arial" pitchFamily="34" charset="0"/>
              <a:ea typeface="+mn-ea"/>
            </a:endParaRPr>
          </a:p>
        </p:txBody>
      </p:sp>
      <p:pic>
        <p:nvPicPr>
          <p:cNvPr id="7" name="Picture 2" descr="\\kadcfl01\EXP_PUBLIC\Projekte\Eplan\XX_CORPORATE_DESIGN\Bildmaterial\Logos\Logo_ePLAN_4c_CS2_ne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105933" y="148754"/>
            <a:ext cx="518795" cy="72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485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gray">
          <a:xfrm>
            <a:off x="4855964" y="9722882"/>
            <a:ext cx="880119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900" dirty="0">
                <a:latin typeface="Arial" pitchFamily="34" charset="0"/>
                <a:ea typeface="+mn-ea"/>
              </a:defRPr>
            </a:lvl1pPr>
          </a:lstStyle>
          <a:p>
            <a:pPr algn="ctr"/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488950" y="1084449"/>
            <a:ext cx="6121400" cy="459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488950" y="5909394"/>
            <a:ext cx="6121400" cy="32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Erste Ebene</a:t>
            </a:r>
          </a:p>
          <a:p>
            <a:pPr lvl="1"/>
            <a:r>
              <a:rPr lang="de-DE" noProof="0" dirty="0" smtClean="0"/>
              <a:t>Zweite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488950" y="9722882"/>
            <a:ext cx="4284836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>
              <a:defRPr lang="de-DE" sz="900">
                <a:latin typeface="Arial" pitchFamily="34" charset="0"/>
                <a:ea typeface="+mn-ea"/>
              </a:defRPr>
            </a:lvl1pPr>
          </a:lstStyle>
          <a:p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5818261" y="9722882"/>
            <a:ext cx="792089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900" smtClean="0">
                <a:latin typeface="Arial" pitchFamily="34" charset="0"/>
                <a:ea typeface="+mn-ea"/>
              </a:defRPr>
            </a:lvl1pPr>
          </a:lstStyle>
          <a:p>
            <a:pPr algn="r"/>
            <a:r>
              <a:rPr lang="en-US" dirty="0" err="1" smtClean="0">
                <a:solidFill>
                  <a:srgbClr val="FF0000"/>
                </a:solidFill>
              </a:rPr>
              <a:t>Seite</a:t>
            </a:r>
            <a:r>
              <a:rPr lang="en-US" dirty="0" smtClean="0"/>
              <a:t> </a:t>
            </a:r>
            <a:fld id="{6E9F9948-0991-41E3-80F7-D91020549AF2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11" name="Picture 2" descr="\\kadcfl01\EXP_PUBLIC\Projekte\Eplan\XX_CORPORATE_DESIGN\Bildmaterial\Logos\Logo_ePLAN_4c_CS2_n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105933" y="148754"/>
            <a:ext cx="518795" cy="72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9468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300"/>
      </a:spcBef>
      <a:spcAft>
        <a:spcPts val="300"/>
      </a:spcAft>
      <a:defRPr sz="1400" kern="1200" baseline="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177800" indent="-177800" algn="l" rtl="0" eaLnBrk="0" fontAlgn="base" hangingPunct="0">
      <a:spcBef>
        <a:spcPct val="30000"/>
      </a:spcBef>
      <a:spcAft>
        <a:spcPct val="0"/>
      </a:spcAft>
      <a:buClr>
        <a:schemeClr val="accent1"/>
      </a:buClr>
      <a:buFont typeface="Wingdings" pitchFamily="2" charset="2"/>
      <a:buChar char="§"/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de-DE" dirty="0" smtClean="0">
              <a:cs typeface="+mn-cs"/>
            </a:endParaRPr>
          </a:p>
          <a:p>
            <a:pPr marL="297380" indent="-297380">
              <a:buFont typeface="Arial" panose="020B0604020202020204" pitchFamily="34" charset="0"/>
              <a:buChar char="•"/>
              <a:defRPr/>
            </a:pPr>
            <a:r>
              <a:rPr lang="cs-CZ" dirty="0" smtClean="0">
                <a:cs typeface="+mn-cs"/>
              </a:rPr>
              <a:t>Přivítání </a:t>
            </a:r>
          </a:p>
          <a:p>
            <a:pPr marL="297380" indent="-297380">
              <a:buFont typeface="Arial" panose="020B0604020202020204" pitchFamily="34" charset="0"/>
              <a:buChar char="•"/>
              <a:defRPr/>
            </a:pPr>
            <a:r>
              <a:rPr lang="cs-CZ" dirty="0" smtClean="0">
                <a:cs typeface="+mn-cs"/>
              </a:rPr>
              <a:t>Představení</a:t>
            </a:r>
            <a:endParaRPr dirty="0"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t>Page</a:t>
            </a:r>
            <a:r>
              <a:rPr>
                <a:solidFill>
                  <a:schemeClr val="tx1"/>
                </a:solidFill>
              </a:rPr>
              <a:t> </a:t>
            </a:r>
            <a:fld id="{62A3F256-542E-495F-A914-D6A4A2261BCC}" type="slidenum">
              <a:rPr lang="en-US">
                <a:solidFill>
                  <a:schemeClr val="tx1"/>
                </a:solidFill>
              </a:rPr>
              <a:pPr>
                <a:defRPr/>
              </a:pPr>
              <a:t>1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968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8950" y="1084263"/>
            <a:ext cx="6121400" cy="45926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sz="1400" b="1" dirty="0" smtClean="0"/>
              <a:t>EPLAN</a:t>
            </a:r>
            <a:r>
              <a:rPr lang="cs-CZ" sz="1400" b="1" dirty="0" smtClean="0"/>
              <a:t> – o firmě</a:t>
            </a:r>
            <a:r>
              <a:rPr lang="de-DE" sz="1400" b="1" dirty="0" smtClean="0"/>
              <a:t> – [1 </a:t>
            </a:r>
            <a:r>
              <a:rPr lang="de-DE" sz="1400" b="1" dirty="0" err="1" smtClean="0"/>
              <a:t>minute</a:t>
            </a:r>
            <a:r>
              <a:rPr lang="de-DE" sz="1400" b="1" dirty="0" smtClean="0"/>
              <a:t>]</a:t>
            </a:r>
          </a:p>
          <a:p>
            <a:pPr eaLnBrk="1" hangingPunct="1"/>
            <a:endParaRPr lang="de-DE" sz="14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cs-CZ" sz="800" baseline="0" dirty="0" smtClean="0">
              <a:solidFill>
                <a:schemeClr val="bg2">
                  <a:lumMod val="90000"/>
                </a:schemeClr>
              </a:solidFill>
              <a:sym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 smtClean="0">
                <a:solidFill>
                  <a:srgbClr val="000000"/>
                </a:solidFill>
                <a:sym typeface="Times New Roman" pitchFamily="18" charset="0"/>
              </a:rPr>
              <a:t>EPLAN Software &amp; Service </a:t>
            </a:r>
            <a:r>
              <a:rPr lang="cs-CZ" sz="1400" dirty="0" smtClean="0">
                <a:solidFill>
                  <a:srgbClr val="000000"/>
                </a:solidFill>
                <a:sym typeface="Times New Roman" pitchFamily="18" charset="0"/>
              </a:rPr>
              <a:t>je zkratkou</a:t>
            </a:r>
            <a:r>
              <a:rPr lang="cs-CZ" sz="1400" baseline="0" dirty="0" smtClean="0">
                <a:solidFill>
                  <a:srgbClr val="000000"/>
                </a:solidFill>
                <a:sym typeface="Times New Roman" pitchFamily="18" charset="0"/>
              </a:rPr>
              <a:t> pro </a:t>
            </a:r>
            <a:r>
              <a:rPr lang="de-DE" sz="1400" b="1" dirty="0" err="1" smtClean="0">
                <a:solidFill>
                  <a:srgbClr val="000000"/>
                </a:solidFill>
                <a:sym typeface="Times New Roman" pitchFamily="18" charset="0"/>
              </a:rPr>
              <a:t>mezinárodní</a:t>
            </a:r>
            <a:r>
              <a:rPr lang="de-DE" sz="1400" b="1" dirty="0" smtClean="0">
                <a:solidFill>
                  <a:srgbClr val="000000"/>
                </a:solidFill>
                <a:sym typeface="Times New Roman" pitchFamily="18" charset="0"/>
              </a:rPr>
              <a:t> </a:t>
            </a:r>
            <a:r>
              <a:rPr lang="de-DE" sz="1400" b="1" dirty="0" err="1" smtClean="0">
                <a:solidFill>
                  <a:srgbClr val="000000"/>
                </a:solidFill>
                <a:sym typeface="Times New Roman" pitchFamily="18" charset="0"/>
              </a:rPr>
              <a:t>softwarov</a:t>
            </a:r>
            <a:r>
              <a:rPr lang="cs-CZ" sz="1400" b="1" dirty="0" smtClean="0">
                <a:solidFill>
                  <a:srgbClr val="000000"/>
                </a:solidFill>
                <a:sym typeface="Times New Roman" pitchFamily="18" charset="0"/>
              </a:rPr>
              <a:t>á</a:t>
            </a:r>
            <a:r>
              <a:rPr lang="de-DE" sz="1400" b="1" dirty="0" smtClean="0">
                <a:solidFill>
                  <a:srgbClr val="000000"/>
                </a:solidFill>
                <a:sym typeface="Times New Roman" pitchFamily="18" charset="0"/>
              </a:rPr>
              <a:t> </a:t>
            </a:r>
            <a:r>
              <a:rPr lang="de-DE" sz="1400" b="1" dirty="0" err="1" smtClean="0">
                <a:solidFill>
                  <a:srgbClr val="000000"/>
                </a:solidFill>
                <a:sym typeface="Times New Roman" pitchFamily="18" charset="0"/>
              </a:rPr>
              <a:t>řešení</a:t>
            </a:r>
            <a:r>
              <a:rPr lang="de-DE" sz="1400" b="1" dirty="0" smtClean="0">
                <a:solidFill>
                  <a:srgbClr val="000000"/>
                </a:solidFill>
                <a:sym typeface="Times New Roman" pitchFamily="18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sym typeface="Times New Roman" pitchFamily="18" charset="0"/>
              </a:rPr>
              <a:t>a </a:t>
            </a:r>
            <a:r>
              <a:rPr lang="de-DE" sz="1400" dirty="0" err="1" smtClean="0">
                <a:solidFill>
                  <a:srgbClr val="000000"/>
                </a:solidFill>
                <a:sym typeface="Times New Roman" pitchFamily="18" charset="0"/>
              </a:rPr>
              <a:t>technické</a:t>
            </a:r>
            <a:r>
              <a:rPr lang="de-DE" sz="1400" dirty="0" smtClean="0">
                <a:solidFill>
                  <a:srgbClr val="000000"/>
                </a:solidFill>
                <a:sym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sym typeface="Times New Roman" pitchFamily="18" charset="0"/>
              </a:rPr>
              <a:t>know-how</a:t>
            </a:r>
            <a:r>
              <a:rPr lang="de-DE" sz="1400" dirty="0" smtClean="0">
                <a:solidFill>
                  <a:srgbClr val="000000"/>
                </a:solidFill>
                <a:sym typeface="Times New Roman" pitchFamily="18" charset="0"/>
              </a:rPr>
              <a:t> v </a:t>
            </a:r>
            <a:r>
              <a:rPr lang="de-DE" sz="1400" dirty="0" err="1" smtClean="0">
                <a:solidFill>
                  <a:srgbClr val="000000"/>
                </a:solidFill>
                <a:sym typeface="Times New Roman" pitchFamily="18" charset="0"/>
              </a:rPr>
              <a:t>rámci</a:t>
            </a:r>
            <a:r>
              <a:rPr lang="de-DE" sz="1400" dirty="0" smtClean="0">
                <a:solidFill>
                  <a:srgbClr val="000000"/>
                </a:solidFill>
                <a:sym typeface="Times New Roman" pitchFamily="18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sym typeface="Times New Roman" pitchFamily="18" charset="0"/>
              </a:rPr>
              <a:t>celé</a:t>
            </a:r>
            <a:r>
              <a:rPr lang="cs-CZ" sz="1400" dirty="0" smtClean="0">
                <a:solidFill>
                  <a:srgbClr val="000000"/>
                </a:solidFill>
                <a:sym typeface="Times New Roman" pitchFamily="18" charset="0"/>
              </a:rPr>
              <a:t>ho vývoje produktu, včetně</a:t>
            </a:r>
            <a:r>
              <a:rPr lang="cs-CZ" sz="1400" baseline="0" dirty="0" smtClean="0">
                <a:solidFill>
                  <a:srgbClr val="000000"/>
                </a:solidFill>
                <a:sym typeface="Times New Roman" pitchFamily="18" charset="0"/>
              </a:rPr>
              <a:t> implementace a realizace pro zákazníky z oblasti projekce strojů, výroby a servisu výrobních linek.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de-DE" sz="1400" b="1" dirty="0" smtClean="0"/>
          </a:p>
          <a:p>
            <a:pPr eaLnBrk="1" hangingPunct="1"/>
            <a:r>
              <a:rPr lang="de-DE" sz="1400" dirty="0" smtClean="0"/>
              <a:t>- EPLAN </a:t>
            </a:r>
            <a:r>
              <a:rPr lang="cs-CZ" sz="1400" dirty="0" smtClean="0"/>
              <a:t>působí na trhu více než </a:t>
            </a:r>
            <a:r>
              <a:rPr lang="de-DE" sz="1400" dirty="0" smtClean="0"/>
              <a:t>25 </a:t>
            </a:r>
            <a:r>
              <a:rPr lang="cs-CZ" sz="1400" dirty="0" smtClean="0"/>
              <a:t>let</a:t>
            </a:r>
            <a:r>
              <a:rPr lang="de-DE" sz="1400" dirty="0" smtClean="0"/>
              <a:t>: </a:t>
            </a:r>
            <a:r>
              <a:rPr lang="cs-CZ" sz="1400" dirty="0" err="1" smtClean="0"/>
              <a:t>knowhow</a:t>
            </a:r>
            <a:r>
              <a:rPr lang="cs-CZ" sz="1400" dirty="0" smtClean="0"/>
              <a:t> v </a:t>
            </a:r>
            <a:r>
              <a:rPr lang="cs-CZ" sz="1400" dirty="0" err="1" smtClean="0"/>
              <a:t>inženýringu</a:t>
            </a:r>
            <a:r>
              <a:rPr lang="cs-CZ" sz="1400" baseline="0" dirty="0" smtClean="0"/>
              <a:t> a vedení projektů</a:t>
            </a:r>
            <a:endParaRPr lang="de-DE" sz="1400" dirty="0" smtClean="0"/>
          </a:p>
          <a:p>
            <a:pPr eaLnBrk="1" hangingPunct="1">
              <a:buFontTx/>
              <a:buChar char="-"/>
            </a:pPr>
            <a:r>
              <a:rPr lang="de-DE" sz="1400" dirty="0" smtClean="0"/>
              <a:t> EPLAN </a:t>
            </a:r>
            <a:r>
              <a:rPr lang="cs-CZ" sz="1400" dirty="0" smtClean="0"/>
              <a:t>je součástí</a:t>
            </a:r>
            <a:r>
              <a:rPr lang="cs-CZ" sz="1400" baseline="0" dirty="0" smtClean="0"/>
              <a:t> privátní skupiny </a:t>
            </a:r>
            <a:r>
              <a:rPr lang="cs-CZ" sz="1400" baseline="0" dirty="0" err="1" smtClean="0"/>
              <a:t>Friedhelm</a:t>
            </a:r>
            <a:r>
              <a:rPr lang="cs-CZ" sz="1400" baseline="0" dirty="0" smtClean="0"/>
              <a:t> Loh Group, která má celosvětovou působnost a finanční nezávislost na akcionářích</a:t>
            </a:r>
            <a:endParaRPr lang="de-DE" sz="1400" dirty="0" smtClean="0"/>
          </a:p>
          <a:p>
            <a:pPr eaLnBrk="1" hangingPunct="1">
              <a:buFontTx/>
              <a:buChar char="-"/>
            </a:pPr>
            <a:r>
              <a:rPr lang="de-DE" sz="1400" dirty="0" smtClean="0"/>
              <a:t> </a:t>
            </a:r>
            <a:r>
              <a:rPr lang="de-DE" sz="1400" dirty="0" smtClean="0">
                <a:solidFill>
                  <a:srgbClr val="000000"/>
                </a:solidFill>
                <a:sym typeface="Times New Roman" pitchFamily="18" charset="0"/>
              </a:rPr>
              <a:t>EPLAN </a:t>
            </a:r>
            <a:r>
              <a:rPr lang="cs-CZ" sz="1400" dirty="0" smtClean="0">
                <a:solidFill>
                  <a:srgbClr val="000000"/>
                </a:solidFill>
                <a:sym typeface="Times New Roman" pitchFamily="18" charset="0"/>
              </a:rPr>
              <a:t>znamená stabilitu a bezpečnost pro vaše</a:t>
            </a:r>
            <a:r>
              <a:rPr lang="cs-CZ" sz="1400" baseline="0" dirty="0" smtClean="0">
                <a:solidFill>
                  <a:srgbClr val="000000"/>
                </a:solidFill>
                <a:sym typeface="Times New Roman" pitchFamily="18" charset="0"/>
              </a:rPr>
              <a:t> investice – nyní i v budoucnosti.</a:t>
            </a:r>
            <a:endParaRPr lang="de-DE" sz="1400" dirty="0" smtClean="0">
              <a:solidFill>
                <a:srgbClr val="000000"/>
              </a:solidFill>
              <a:sym typeface="Times New Roman" pitchFamily="18" charset="0"/>
            </a:endParaRPr>
          </a:p>
          <a:p>
            <a:pPr marL="171438" indent="-171438">
              <a:spcBef>
                <a:spcPct val="20000"/>
              </a:spcBef>
              <a:buClr>
                <a:srgbClr val="FF0000"/>
              </a:buClr>
              <a:buSzPct val="75000"/>
              <a:buFont typeface="Arial" pitchFamily="34" charset="0"/>
              <a:buChar char="•"/>
            </a:pPr>
            <a:endParaRPr lang="de-DE" sz="1400" dirty="0" smtClean="0">
              <a:solidFill>
                <a:srgbClr val="000000"/>
              </a:solidFill>
              <a:sym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None/>
            </a:pPr>
            <a:endParaRPr lang="de-DE" sz="1400" dirty="0" smtClean="0">
              <a:solidFill>
                <a:srgbClr val="000000"/>
              </a:solidFill>
              <a:sym typeface="Times New Roman" pitchFamily="18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r>
              <a:rPr lang="en-US" smtClean="0">
                <a:solidFill>
                  <a:srgbClr val="FF0000"/>
                </a:solidFill>
              </a:rPr>
              <a:t>Seite</a:t>
            </a:r>
            <a:r>
              <a:rPr lang="en-US" smtClean="0"/>
              <a:t> </a:t>
            </a:r>
            <a:fld id="{6E9F9948-0991-41E3-80F7-D91020549AF2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720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8950" y="1084263"/>
            <a:ext cx="6121400" cy="45926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b="1" dirty="0" smtClean="0"/>
              <a:t>EPLAN </a:t>
            </a:r>
            <a:r>
              <a:rPr lang="cs-CZ" b="1" dirty="0" smtClean="0"/>
              <a:t>v</a:t>
            </a:r>
            <a:r>
              <a:rPr lang="cs-CZ" b="1" baseline="0" dirty="0" smtClean="0"/>
              <a:t> ČR a SR</a:t>
            </a:r>
            <a:r>
              <a:rPr lang="nl-NL" b="1" dirty="0" smtClean="0"/>
              <a:t>:</a:t>
            </a:r>
            <a:r>
              <a:rPr lang="nl-NL" b="1" baseline="0" dirty="0" smtClean="0"/>
              <a:t> [30 seconds]</a:t>
            </a:r>
            <a:endParaRPr lang="nl-NL" b="1" dirty="0" smtClean="0"/>
          </a:p>
          <a:p>
            <a:pPr eaLnBrk="1" hangingPunct="1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r>
              <a:rPr lang="en-US" smtClean="0">
                <a:solidFill>
                  <a:srgbClr val="FF0000"/>
                </a:solidFill>
              </a:rPr>
              <a:t>Seite</a:t>
            </a:r>
            <a:r>
              <a:rPr lang="en-US" smtClean="0"/>
              <a:t> </a:t>
            </a:r>
            <a:fld id="{6E9F9948-0991-41E3-80F7-D91020549AF2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970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8950" y="1084263"/>
            <a:ext cx="6121400" cy="45926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Výsledek zmíněných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nedostatků ilustruje následující obrázek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: 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[1 minute]</a:t>
            </a:r>
          </a:p>
          <a:p>
            <a:pPr>
              <a:spcBef>
                <a:spcPts val="360"/>
              </a:spcBef>
              <a:spcAft>
                <a:spcPts val="0"/>
              </a:spcAft>
            </a:pPr>
            <a:endParaRPr lang="en-US" dirty="0" smtClean="0">
              <a:latin typeface="Arial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Tento </a:t>
            </a:r>
            <a:r>
              <a:rPr lang="cs-CZ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slide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ukazuje průběh toku dat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(červeně) a s tím spojené náklady (černě) ve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všech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fázích výrobního procesu produktu.</a:t>
            </a:r>
          </a:p>
          <a:p>
            <a:pPr>
              <a:spcBef>
                <a:spcPts val="360"/>
              </a:spcBef>
              <a:spcAft>
                <a:spcPts val="0"/>
              </a:spcAft>
            </a:pPr>
            <a:endParaRPr lang="cs-CZ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Dále</a:t>
            </a: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Na začátku je vidět jak data a kvalita projektové dokumentace rostou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stejnoměrně.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Jakmile ale opustíme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fázi rámcového projektu a data jsou předána k detailnímu vyprojektování v tom okamžiku zjistíme, že předávaná data jsou nekompatibilní a nastává nutnost je znovu převést či přepracovat, což zabere velké množství námahy a další práce.</a:t>
            </a:r>
          </a:p>
          <a:p>
            <a:pPr>
              <a:spcBef>
                <a:spcPts val="360"/>
              </a:spcBef>
              <a:spcAft>
                <a:spcPts val="0"/>
              </a:spcAft>
            </a:pP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Výsledkem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je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: 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R</a:t>
            </a:r>
            <a:r>
              <a:rPr lang="cs-CZ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ychle</a:t>
            </a:r>
            <a:r>
              <a:rPr lang="cs-CZ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narůstající náklady</a:t>
            </a:r>
            <a:r>
              <a:rPr lang="cs-CZ" b="1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díky vysokým výdajům a časovým prodlevám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.</a:t>
            </a:r>
            <a:b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</a:b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Což vede k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: </a:t>
            </a:r>
            <a:r>
              <a:rPr lang="cs-CZ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Většímu</a:t>
            </a:r>
            <a:r>
              <a:rPr lang="cs-CZ" b="1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množství práce, vyšším výdajům, větší chybovosti! </a:t>
            </a:r>
          </a:p>
          <a:p>
            <a:pPr>
              <a:spcBef>
                <a:spcPts val="360"/>
              </a:spcBef>
              <a:spcAft>
                <a:spcPts val="0"/>
              </a:spcAft>
            </a:pPr>
            <a:endParaRPr lang="cs-CZ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Pokaždé, když se do vývoje zařadí změny,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tak se proces vývoje a předávání dat opakuje a ná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klady drasticky rostou.</a:t>
            </a:r>
          </a:p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V některých případech až natolik, že je celý projekt zrušen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a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všechny investice jsou ztraceny.</a:t>
            </a:r>
          </a:p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Výsledek:</a:t>
            </a:r>
          </a:p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Ztráta dat ve všech fázích procesu, chybovost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dat v projektu, přepracování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nebo převod, neustále rostoucí náklady a v neposlední řadě, méně příležitostí k inovaci.</a:t>
            </a:r>
          </a:p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A to je místo,  pro 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EPLAN Platformní řešení od EPLAN.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r>
              <a:rPr lang="en-US" smtClean="0">
                <a:solidFill>
                  <a:srgbClr val="FF0000"/>
                </a:solidFill>
              </a:rPr>
              <a:t>Seite</a:t>
            </a:r>
            <a:r>
              <a:rPr lang="en-US" smtClean="0"/>
              <a:t> </a:t>
            </a:r>
            <a:fld id="{6E9F9948-0991-41E3-80F7-D91020549AF2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368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8950" y="1084263"/>
            <a:ext cx="6121400" cy="45926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44" indent="0">
              <a:lnSpc>
                <a:spcPct val="150000"/>
              </a:lnSpc>
              <a:spcBef>
                <a:spcPct val="20000"/>
              </a:spcBef>
              <a:buClr>
                <a:srgbClr val="BA1520"/>
              </a:buClr>
              <a:buSzPct val="90000"/>
              <a:buFont typeface="Wingdings" pitchFamily="2" charset="2"/>
              <a:buNone/>
            </a:pPr>
            <a:r>
              <a:rPr lang="cs-CZ" sz="1500" b="1" dirty="0" smtClean="0"/>
              <a:t>Vysvětlení filoz</a:t>
            </a:r>
            <a:r>
              <a:rPr lang="cs-CZ" sz="1500" b="1" baseline="0" dirty="0" smtClean="0"/>
              <a:t>ofie platformy </a:t>
            </a:r>
            <a:r>
              <a:rPr lang="cs-CZ" sz="1500" b="1" baseline="0" dirty="0" err="1" smtClean="0"/>
              <a:t>Eplan</a:t>
            </a:r>
            <a:r>
              <a:rPr lang="en-US" sz="1500" b="1" dirty="0" smtClean="0"/>
              <a:t> [1 minute]</a:t>
            </a:r>
          </a:p>
          <a:p>
            <a:pPr marL="1644" indent="0">
              <a:lnSpc>
                <a:spcPct val="150000"/>
              </a:lnSpc>
              <a:spcBef>
                <a:spcPct val="20000"/>
              </a:spcBef>
              <a:buClr>
                <a:srgbClr val="BA1520"/>
              </a:buClr>
              <a:buSzPct val="90000"/>
              <a:buFont typeface="Wingdings" pitchFamily="2" charset="2"/>
              <a:buNone/>
            </a:pPr>
            <a:endParaRPr lang="en-US" sz="1500" b="1" dirty="0" smtClean="0"/>
          </a:p>
          <a:p>
            <a:pPr marL="276381" indent="-274737">
              <a:lnSpc>
                <a:spcPct val="150000"/>
              </a:lnSpc>
              <a:spcBef>
                <a:spcPct val="20000"/>
              </a:spcBef>
              <a:buClr>
                <a:srgbClr val="BA1520"/>
              </a:buClr>
              <a:buSzPct val="90000"/>
              <a:buFont typeface="Wingdings" pitchFamily="2" charset="2"/>
              <a:buChar char="n"/>
            </a:pPr>
            <a:r>
              <a:rPr lang="cs-CZ" sz="1500" b="1" dirty="0" smtClean="0"/>
              <a:t>Bezproblémová a přímá výměna dat</a:t>
            </a:r>
            <a:r>
              <a:rPr lang="en-US" sz="1500" b="1" dirty="0" smtClean="0"/>
              <a:t> </a:t>
            </a:r>
            <a:r>
              <a:rPr lang="cs-CZ" sz="1500" b="0" dirty="0" smtClean="0"/>
              <a:t>integrovaného</a:t>
            </a:r>
            <a:r>
              <a:rPr lang="cs-CZ" sz="1500" b="0" baseline="0" dirty="0" smtClean="0"/>
              <a:t> a </a:t>
            </a:r>
            <a:r>
              <a:rPr lang="cs-CZ" sz="1500" b="0" baseline="0" dirty="0" err="1" smtClean="0"/>
              <a:t>mechatronického</a:t>
            </a:r>
            <a:r>
              <a:rPr lang="cs-CZ" sz="1500" b="0" baseline="0" dirty="0" smtClean="0"/>
              <a:t> projektování. </a:t>
            </a:r>
            <a:r>
              <a:rPr lang="cs-CZ" sz="1500" dirty="0" smtClean="0"/>
              <a:t>Jednotná</a:t>
            </a:r>
            <a:r>
              <a:rPr lang="cs-CZ" sz="1500" baseline="0" dirty="0" smtClean="0"/>
              <a:t> </a:t>
            </a:r>
            <a:r>
              <a:rPr lang="cs-CZ" sz="1500" b="1" baseline="0" dirty="0" smtClean="0"/>
              <a:t>mezioborová</a:t>
            </a:r>
            <a:r>
              <a:rPr lang="cs-CZ" sz="1500" baseline="0" dirty="0" smtClean="0"/>
              <a:t> platforma </a:t>
            </a:r>
            <a:endParaRPr lang="en-US" sz="1500" dirty="0"/>
          </a:p>
          <a:p>
            <a:pPr marL="276381" indent="-274737">
              <a:lnSpc>
                <a:spcPct val="150000"/>
              </a:lnSpc>
              <a:spcBef>
                <a:spcPct val="20000"/>
              </a:spcBef>
              <a:buClr>
                <a:srgbClr val="BA1520"/>
              </a:buClr>
              <a:buSzPct val="90000"/>
              <a:buFont typeface="Wingdings" pitchFamily="2" charset="2"/>
              <a:buChar char="n"/>
            </a:pPr>
            <a:r>
              <a:rPr lang="en-US" sz="1500" b="1" dirty="0" smtClean="0"/>
              <a:t>Global</a:t>
            </a:r>
            <a:r>
              <a:rPr lang="cs-CZ" sz="1500" b="1" dirty="0" smtClean="0"/>
              <a:t>ní </a:t>
            </a:r>
            <a:r>
              <a:rPr lang="en-US" sz="1500" b="1" dirty="0" smtClean="0"/>
              <a:t>standard </a:t>
            </a:r>
            <a:r>
              <a:rPr lang="cs-CZ" sz="1500" b="0" dirty="0" smtClean="0"/>
              <a:t>v</a:t>
            </a:r>
            <a:r>
              <a:rPr lang="cs-CZ" sz="1500" b="0" baseline="0" dirty="0" smtClean="0"/>
              <a:t> našich projekčních softwarech</a:t>
            </a:r>
            <a:endParaRPr lang="en-US" sz="1500" dirty="0"/>
          </a:p>
          <a:p>
            <a:pPr marL="276381" indent="-274737">
              <a:lnSpc>
                <a:spcPct val="150000"/>
              </a:lnSpc>
              <a:spcBef>
                <a:spcPct val="20000"/>
              </a:spcBef>
              <a:buClr>
                <a:srgbClr val="BA1520"/>
              </a:buClr>
              <a:buSzPct val="90000"/>
              <a:buFont typeface="Wingdings" pitchFamily="2" charset="2"/>
              <a:buChar char="n"/>
            </a:pPr>
            <a:r>
              <a:rPr lang="en-US" sz="1500" b="1" dirty="0" smtClean="0"/>
              <a:t>Data</a:t>
            </a:r>
            <a:r>
              <a:rPr lang="cs-CZ" sz="1500" b="1" dirty="0" smtClean="0"/>
              <a:t>bázový</a:t>
            </a:r>
            <a:r>
              <a:rPr lang="cs-CZ" sz="1500" b="1" baseline="0" dirty="0" smtClean="0"/>
              <a:t> systém</a:t>
            </a:r>
            <a:r>
              <a:rPr lang="cs-CZ" sz="1500" b="0" baseline="0" dirty="0" smtClean="0"/>
              <a:t> pro revize, přístupová práva, překlady jazyků, konverzi norem a standardů, více uživatelského přístupu a rozhraní na jiné systémy (API)</a:t>
            </a:r>
            <a:endParaRPr lang="en-US" sz="1500" dirty="0"/>
          </a:p>
          <a:p>
            <a:pPr marL="276381" indent="-274737">
              <a:lnSpc>
                <a:spcPct val="150000"/>
              </a:lnSpc>
              <a:spcBef>
                <a:spcPct val="20000"/>
              </a:spcBef>
              <a:buClr>
                <a:srgbClr val="BA1520"/>
              </a:buClr>
              <a:buSzPct val="90000"/>
              <a:buFont typeface="Wingdings" pitchFamily="2" charset="2"/>
              <a:buChar char="n"/>
            </a:pPr>
            <a:r>
              <a:rPr lang="cs-CZ" sz="1500" b="1" dirty="0" smtClean="0"/>
              <a:t>Datová konzistence je zaručena na </a:t>
            </a:r>
            <a:r>
              <a:rPr lang="en-US" sz="1500" b="1" dirty="0" smtClean="0"/>
              <a:t>100 </a:t>
            </a:r>
            <a:r>
              <a:rPr lang="en-US" sz="1500" b="1" dirty="0"/>
              <a:t>% </a:t>
            </a:r>
            <a:r>
              <a:rPr lang="cs-CZ" sz="1500" b="0" dirty="0" smtClean="0"/>
              <a:t>i</a:t>
            </a:r>
            <a:r>
              <a:rPr lang="cs-CZ" sz="1500" b="0" baseline="0" dirty="0" smtClean="0"/>
              <a:t> mezi různými oblastmi projektování</a:t>
            </a:r>
            <a:endParaRPr lang="en-US" sz="1500" b="0" dirty="0"/>
          </a:p>
          <a:p>
            <a:pPr marL="276381" indent="-274737">
              <a:lnSpc>
                <a:spcPct val="150000"/>
              </a:lnSpc>
              <a:spcBef>
                <a:spcPct val="20000"/>
              </a:spcBef>
              <a:buClr>
                <a:srgbClr val="BA1520"/>
              </a:buClr>
              <a:buSzPct val="90000"/>
              <a:buFont typeface="Wingdings" pitchFamily="2" charset="2"/>
              <a:buChar char="n"/>
            </a:pPr>
            <a:r>
              <a:rPr lang="cs-CZ" sz="1500" b="1" dirty="0" smtClean="0"/>
              <a:t>Řešení</a:t>
            </a:r>
            <a:r>
              <a:rPr lang="cs-CZ" sz="1500" b="1" baseline="0" dirty="0" smtClean="0"/>
              <a:t> </a:t>
            </a:r>
            <a:r>
              <a:rPr lang="cs-CZ" sz="1500" b="0" baseline="0" dirty="0" smtClean="0"/>
              <a:t>pro projektování elektrotechniky, hydrauliky, pneumatiky, měření a regulace, mechaniky</a:t>
            </a:r>
            <a:endParaRPr lang="en-US" sz="1500" b="0" dirty="0" smtClean="0"/>
          </a:p>
          <a:p>
            <a:pPr marL="276381" indent="-274737">
              <a:lnSpc>
                <a:spcPct val="150000"/>
              </a:lnSpc>
              <a:spcBef>
                <a:spcPct val="20000"/>
              </a:spcBef>
              <a:buClr>
                <a:srgbClr val="BA1520"/>
              </a:buClr>
              <a:buSzPct val="90000"/>
              <a:buFont typeface="Wingdings" pitchFamily="2" charset="2"/>
              <a:buChar char="n"/>
            </a:pPr>
            <a:r>
              <a:rPr lang="cs-CZ" sz="1600" dirty="0" smtClean="0"/>
              <a:t>Otevřená softwarová</a:t>
            </a:r>
            <a:r>
              <a:rPr lang="cs-CZ" sz="1600" baseline="0" dirty="0" smtClean="0"/>
              <a:t> architektura, která obsahuje rozhraní jako </a:t>
            </a:r>
            <a:r>
              <a:rPr lang="de-DE" sz="1600" dirty="0" smtClean="0"/>
              <a:t>XML, MS Office</a:t>
            </a:r>
            <a:r>
              <a:rPr lang="cs-CZ" sz="1600" dirty="0" smtClean="0"/>
              <a:t>, text a </a:t>
            </a:r>
            <a:r>
              <a:rPr lang="cs-CZ" sz="1600" dirty="0" err="1" smtClean="0"/>
              <a:t>skriptování</a:t>
            </a:r>
            <a:r>
              <a:rPr lang="cs-CZ" sz="1600" dirty="0" smtClean="0"/>
              <a:t> nebo</a:t>
            </a:r>
            <a:r>
              <a:rPr lang="de-DE" sz="1600" dirty="0" smtClean="0"/>
              <a:t> API</a:t>
            </a:r>
            <a:r>
              <a:rPr lang="cs-CZ" sz="1600" dirty="0" smtClean="0"/>
              <a:t>, umožňuje hlubokou integraci do různorodého IT prostředí zákazníka</a:t>
            </a:r>
            <a:endParaRPr lang="de-DE" sz="1500" dirty="0">
              <a:solidFill>
                <a:srgbClr val="36415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C02A9-A207-4FB4-93F7-EF3ABFE1311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562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8950" y="1084263"/>
            <a:ext cx="6121400" cy="45926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Geneva"/>
                <a:cs typeface="Geneva"/>
              </a:rPr>
              <a:t>Výsledek procesu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Geneva"/>
                <a:cs typeface="Geneva"/>
              </a:rPr>
              <a:t> optimalizace</a:t>
            </a:r>
            <a:r>
              <a:rPr lang="de-D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Geneva"/>
                <a:cs typeface="Geneva"/>
              </a:rPr>
              <a:t>: </a:t>
            </a:r>
            <a:endParaRPr lang="de-DE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Geneva"/>
              <a:cs typeface="Geneva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 smtClean="0">
              <a:latin typeface="Arial"/>
              <a:ea typeface="Geneva"/>
              <a:cs typeface="Geneva"/>
            </a:endParaRPr>
          </a:p>
          <a:p>
            <a:pPr>
              <a:spcBef>
                <a:spcPts val="504"/>
              </a:spcBef>
              <a:spcAft>
                <a:spcPts val="0"/>
              </a:spcAft>
            </a:pPr>
            <a:r>
              <a:rPr lang="de-D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-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Neustálé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 zvyšování kvality projekčních dat, které mohou být opakovaně používány</a:t>
            </a:r>
            <a:endParaRPr lang="de-D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+mn-cs"/>
            </a:endParaRPr>
          </a:p>
          <a:p>
            <a:pPr>
              <a:spcBef>
                <a:spcPts val="504"/>
              </a:spcBef>
              <a:spcAft>
                <a:spcPts val="0"/>
              </a:spcAft>
            </a:pPr>
            <a:r>
              <a:rPr lang="de-D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-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Projekt je aktuální ve všech fázích svého vývoje</a:t>
            </a:r>
            <a:endParaRPr lang="de-D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+mn-cs"/>
            </a:endParaRPr>
          </a:p>
          <a:p>
            <a:pPr>
              <a:spcBef>
                <a:spcPts val="504"/>
              </a:spcBef>
              <a:spcAft>
                <a:spcPts val="0"/>
              </a:spcAft>
            </a:pPr>
            <a:r>
              <a:rPr lang="de-D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-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Kvalitní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 a podrobná data pro výrobní stroje a montáž</a:t>
            </a:r>
            <a:endParaRPr lang="de-D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+mn-cs"/>
            </a:endParaRPr>
          </a:p>
          <a:p>
            <a:pPr>
              <a:spcBef>
                <a:spcPts val="504"/>
              </a:spcBef>
              <a:spcAft>
                <a:spcPts val="0"/>
              </a:spcAft>
            </a:pPr>
            <a:r>
              <a:rPr lang="de-D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-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Vysoká kvalita projektové dokumentace již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 na počátku vývoje produktu</a:t>
            </a:r>
            <a:endParaRPr lang="de-D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+mn-cs"/>
            </a:endParaRPr>
          </a:p>
          <a:p>
            <a:pPr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FontTx/>
              <a:buChar char="-"/>
            </a:pPr>
            <a:r>
              <a:rPr lang="de-D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Výrazné snížení nákladů</a:t>
            </a:r>
            <a:endParaRPr lang="de-D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+mn-cs"/>
            </a:endParaRPr>
          </a:p>
          <a:p>
            <a:pPr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FontTx/>
              <a:buChar char="-"/>
            </a:pPr>
            <a:r>
              <a:rPr lang="de-D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Vyšší transparentnost a snazší komunikace mezi jednotlivými odděleními a zákazníkem</a:t>
            </a:r>
            <a:endParaRPr lang="de-D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+mn-cs"/>
            </a:endParaRPr>
          </a:p>
          <a:p>
            <a:pPr>
              <a:spcBef>
                <a:spcPts val="504"/>
              </a:spcBef>
              <a:spcAft>
                <a:spcPts val="0"/>
              </a:spcAft>
            </a:pPr>
            <a:r>
              <a:rPr lang="de-D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- </a:t>
            </a: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Více</a:t>
            </a:r>
            <a:r>
              <a:rPr lang="cs-CZ" baseline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 prostoru pro inovace</a:t>
            </a:r>
            <a:endParaRPr lang="de-D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+mn-cs"/>
            </a:endParaRPr>
          </a:p>
          <a:p>
            <a:pPr>
              <a:spcBef>
                <a:spcPts val="504"/>
              </a:spcBef>
              <a:spcAft>
                <a:spcPts val="0"/>
              </a:spcAft>
            </a:pPr>
            <a:endParaRPr lang="en-US" dirty="0" smtClean="0">
              <a:latin typeface="Arial"/>
            </a:endParaRPr>
          </a:p>
          <a:p>
            <a:pPr>
              <a:spcBef>
                <a:spcPts val="504"/>
              </a:spcBef>
              <a:spcAft>
                <a:spcPts val="0"/>
              </a:spcAft>
            </a:pPr>
            <a:r>
              <a:rPr lang="cs-CZ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Další</a:t>
            </a:r>
            <a:endParaRPr lang="de-D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r>
              <a:rPr lang="en-US" smtClean="0">
                <a:solidFill>
                  <a:srgbClr val="FF0000"/>
                </a:solidFill>
              </a:rPr>
              <a:t>Seite</a:t>
            </a:r>
            <a:r>
              <a:rPr lang="en-US" smtClean="0"/>
              <a:t> </a:t>
            </a:r>
            <a:fld id="{6E9F9948-0991-41E3-80F7-D91020549AF2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24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8950" y="1084263"/>
            <a:ext cx="6121400" cy="4592637"/>
          </a:xfrm>
        </p:spPr>
      </p:sp>
      <p:sp>
        <p:nvSpPr>
          <p:cNvPr id="216066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51616">
              <a:spcBef>
                <a:spcPts val="312"/>
              </a:spcBef>
              <a:spcAft>
                <a:spcPts val="312"/>
              </a:spcAft>
              <a:defRPr/>
            </a:pPr>
            <a:r>
              <a:rPr lang="cs-CZ" dirty="0" smtClean="0">
                <a:latin typeface="Arial" charset="0"/>
                <a:ea typeface="ＭＳ Ｐゴシック" pitchFamily="34" charset="-128"/>
              </a:rPr>
              <a:t>Mezinárodně</a:t>
            </a:r>
            <a:r>
              <a:rPr lang="cs-CZ" baseline="0" dirty="0" smtClean="0">
                <a:latin typeface="Arial" charset="0"/>
                <a:ea typeface="ＭＳ Ｐゴシック" pitchFamily="34" charset="-128"/>
              </a:rPr>
              <a:t> známí společnosti</a:t>
            </a:r>
            <a:endParaRPr lang="de-DE" dirty="0" smtClean="0">
              <a:latin typeface="Arial" charset="0"/>
              <a:ea typeface="ＭＳ Ｐゴシック" pitchFamily="34" charset="-128"/>
            </a:endParaRPr>
          </a:p>
          <a:p>
            <a:endParaRPr lang="de-DE" dirty="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4" name="Foliennummernplatzhalter 3"/>
          <p:cNvSpPr txBox="1">
            <a:spLocks noGrp="1"/>
          </p:cNvSpPr>
          <p:nvPr/>
        </p:nvSpPr>
        <p:spPr bwMode="gray">
          <a:xfrm>
            <a:off x="5817713" y="9723625"/>
            <a:ext cx="792495" cy="510989"/>
          </a:xfrm>
          <a:prstGeom prst="rect">
            <a:avLst/>
          </a:prstGeom>
          <a:noFill/>
          <a:extLst/>
        </p:spPr>
        <p:txBody>
          <a:bodyPr lIns="0" tIns="0" rIns="0" bIns="0" anchor="ctr"/>
          <a:lstStyle/>
          <a:p>
            <a:pPr algn="r" eaLnBrk="0" hangingPunct="0">
              <a:defRPr/>
            </a:pPr>
            <a:r>
              <a:rPr sz="900">
                <a:solidFill>
                  <a:srgbClr val="FF0000"/>
                </a:solidFill>
                <a:latin typeface="Arial"/>
                <a:ea typeface="+mn-ea"/>
              </a:rPr>
              <a:t>Page</a:t>
            </a:r>
            <a:r>
              <a:rPr sz="900">
                <a:latin typeface="Arial"/>
                <a:ea typeface="+mn-ea"/>
              </a:rPr>
              <a:t> </a:t>
            </a:r>
            <a:fld id="{F6DEE5ED-D567-4703-B906-4E9FA4816559}" type="slidenum">
              <a:rPr lang="en-US" sz="900">
                <a:latin typeface="Arial" pitchFamily="34" charset="0"/>
                <a:ea typeface="+mn-ea"/>
              </a:rPr>
              <a:pPr algn="r" eaLnBrk="0" hangingPunct="0">
                <a:defRPr/>
              </a:pPr>
              <a:t>12</a:t>
            </a:fld>
            <a:endParaRPr lang="en-US" sz="900">
              <a:latin typeface="Arial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44898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external 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\\kadcfl01\EXP_PUBLIC\Projekte\Eplan\XX_CORPORATE_DESIGN\Bildmaterial\Powerlines EPLAN PPT\Powerlines EPLAN PPT\E-Powerpoint_PL_BGb_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692"/>
            <a:ext cx="9144000" cy="687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kadcfl01\EXP_PUBLIC\Projekte\Eplan\XX_CORPORATE_DESIGN\Bildmaterial\Logos\ePLAN_claim+_ger_W_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07504" y="-13692"/>
            <a:ext cx="4943476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Bildplatzhalter 2"/>
          <p:cNvSpPr>
            <a:spLocks noGrp="1"/>
          </p:cNvSpPr>
          <p:nvPr>
            <p:ph type="pic" sz="quarter" idx="10"/>
          </p:nvPr>
        </p:nvSpPr>
        <p:spPr bwMode="gray">
          <a:xfrm>
            <a:off x="0" y="1038224"/>
            <a:ext cx="9136063" cy="4335463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mtClean="0"/>
              <a:t>Insert department/name/date via „View/Header and Footer"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973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headline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 bwMode="gray">
          <a:xfrm>
            <a:off x="1821981" y="1611523"/>
            <a:ext cx="5486323" cy="828117"/>
          </a:xfrm>
        </p:spPr>
        <p:txBody>
          <a:bodyPr lIns="72000"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3"/>
          </p:nvPr>
        </p:nvSpPr>
        <p:spPr bwMode="gray">
          <a:xfrm>
            <a:off x="1821981" y="2440198"/>
            <a:ext cx="5486323" cy="293349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821981" y="1052513"/>
            <a:ext cx="5486400" cy="539750"/>
          </a:xfrm>
          <a:solidFill>
            <a:schemeClr val="tx1"/>
          </a:solidFill>
        </p:spPr>
        <p:txBody>
          <a:bodyPr lIns="72000" anchor="ctr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56263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keymessage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 bwMode="gray">
          <a:xfrm>
            <a:off x="358775" y="1052513"/>
            <a:ext cx="4789488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 bwMode="gray">
          <a:xfrm>
            <a:off x="6119813" y="2132856"/>
            <a:ext cx="2339975" cy="2591544"/>
          </a:xfrm>
          <a:solidFill>
            <a:schemeClr val="tx1"/>
          </a:solidFill>
          <a:ln>
            <a:noFill/>
            <a:miter lim="800000"/>
          </a:ln>
        </p:spPr>
        <p:txBody>
          <a:bodyPr vert="horz" lIns="72000" tIns="72000" rIns="72000" bIns="72000" rtlCol="0" anchor="t" anchorCtr="0">
            <a:noAutofit/>
          </a:bodyPr>
          <a:lstStyle>
            <a:lvl1pPr>
              <a:defRPr lang="de-DE" b="1" dirty="0" smtClean="0">
                <a:solidFill>
                  <a:schemeClr val="bg1"/>
                </a:solidFill>
              </a:defRPr>
            </a:lvl1pPr>
            <a:lvl2pPr>
              <a:defRPr lang="de-DE" dirty="0" smtClean="0">
                <a:solidFill>
                  <a:schemeClr val="bg1"/>
                </a:solidFill>
              </a:defRPr>
            </a:lvl2pPr>
            <a:lvl3pPr>
              <a:defRPr lang="de-DE" dirty="0" smtClean="0">
                <a:solidFill>
                  <a:schemeClr val="bg1"/>
                </a:solidFill>
              </a:defRPr>
            </a:lvl3pPr>
            <a:lvl4pPr>
              <a:defRPr lang="de-DE" dirty="0" smtClean="0">
                <a:solidFill>
                  <a:schemeClr val="bg1"/>
                </a:solidFill>
              </a:defRPr>
            </a:lvl4pPr>
            <a:lvl5pPr>
              <a:defRPr lang="de-DE" dirty="0">
                <a:solidFill>
                  <a:schemeClr val="bg1"/>
                </a:solidFill>
              </a:defRPr>
            </a:lvl5pPr>
          </a:lstStyle>
          <a:p>
            <a:pPr lvl="0">
              <a:buNone/>
            </a:pPr>
            <a:r>
              <a:rPr lang="de-DE" smtClean="0"/>
              <a:t>Textmasterformat bearbeiten</a:t>
            </a:r>
          </a:p>
          <a:p>
            <a:pPr lvl="1">
              <a:buNone/>
            </a:pPr>
            <a:r>
              <a:rPr lang="de-DE" smtClean="0"/>
              <a:t>Zweite Ebene</a:t>
            </a:r>
          </a:p>
          <a:p>
            <a:pPr lvl="2">
              <a:buNone/>
            </a:pPr>
            <a:r>
              <a:rPr lang="de-DE" smtClean="0"/>
              <a:t>Dritte Ebene</a:t>
            </a:r>
          </a:p>
          <a:p>
            <a:pPr lvl="3">
              <a:buNone/>
            </a:pPr>
            <a:r>
              <a:rPr lang="de-DE" smtClean="0"/>
              <a:t>Vierte Ebene</a:t>
            </a:r>
          </a:p>
          <a:p>
            <a:pPr lvl="4">
              <a:buNone/>
            </a:pPr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2973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0" y="1052512"/>
            <a:ext cx="4224339" cy="4321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/>
          </p:nvPr>
        </p:nvSpPr>
        <p:spPr bwMode="gray">
          <a:xfrm>
            <a:off x="4427539" y="1052513"/>
            <a:ext cx="4032250" cy="4321174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31468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/>
          </p:nvPr>
        </p:nvSpPr>
        <p:spPr bwMode="gray">
          <a:xfrm>
            <a:off x="358775" y="1052512"/>
            <a:ext cx="8101014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40229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7"/>
          </p:nvPr>
        </p:nvSpPr>
        <p:spPr bwMode="gray">
          <a:xfrm>
            <a:off x="358774" y="1052513"/>
            <a:ext cx="2412000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8"/>
          </p:nvPr>
        </p:nvSpPr>
        <p:spPr bwMode="gray">
          <a:xfrm>
            <a:off x="2843712" y="1052513"/>
            <a:ext cx="2412000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19"/>
          </p:nvPr>
        </p:nvSpPr>
        <p:spPr bwMode="gray">
          <a:xfrm>
            <a:off x="5328650" y="1052513"/>
            <a:ext cx="2412000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765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360326" y="3141663"/>
            <a:ext cx="2412000" cy="2232025"/>
          </a:xfrm>
          <a:prstGeom prst="rect">
            <a:avLst/>
          </a:prstGeom>
        </p:spPr>
        <p:txBody>
          <a:bodyPr lIns="72000" tIns="72000" rIns="72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Textplatzhalter 12"/>
          <p:cNvSpPr>
            <a:spLocks noGrp="1"/>
          </p:cNvSpPr>
          <p:nvPr>
            <p:ph type="body" sz="quarter" idx="20"/>
          </p:nvPr>
        </p:nvSpPr>
        <p:spPr bwMode="gray">
          <a:xfrm>
            <a:off x="2844602" y="3141663"/>
            <a:ext cx="2412000" cy="2232025"/>
          </a:xfrm>
          <a:prstGeom prst="rect">
            <a:avLst/>
          </a:prstGeom>
        </p:spPr>
        <p:txBody>
          <a:bodyPr lIns="72000" tIns="72000" rIns="72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21"/>
          </p:nvPr>
        </p:nvSpPr>
        <p:spPr bwMode="gray">
          <a:xfrm>
            <a:off x="5328879" y="3141663"/>
            <a:ext cx="2412000" cy="2232025"/>
          </a:xfrm>
          <a:prstGeom prst="rect">
            <a:avLst/>
          </a:prstGeom>
        </p:spPr>
        <p:txBody>
          <a:bodyPr lIns="72000" tIns="72000" rIns="72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7"/>
          </p:nvPr>
        </p:nvSpPr>
        <p:spPr bwMode="gray">
          <a:xfrm>
            <a:off x="358775" y="1038225"/>
            <a:ext cx="2412000" cy="2102743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8"/>
          </p:nvPr>
        </p:nvSpPr>
        <p:spPr bwMode="gray">
          <a:xfrm>
            <a:off x="2843712" y="1038225"/>
            <a:ext cx="2412000" cy="2102743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19"/>
          </p:nvPr>
        </p:nvSpPr>
        <p:spPr bwMode="gray">
          <a:xfrm>
            <a:off x="5328650" y="1038225"/>
            <a:ext cx="2412000" cy="2102743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0" y="440667"/>
            <a:ext cx="8793479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26065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3"/>
          </p:nvPr>
        </p:nvSpPr>
        <p:spPr bwMode="gray">
          <a:xfrm>
            <a:off x="4082458" y="1038224"/>
            <a:ext cx="3654000" cy="212400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5"/>
          <p:cNvSpPr>
            <a:spLocks noGrp="1"/>
          </p:cNvSpPr>
          <p:nvPr>
            <p:ph type="pic" sz="quarter" idx="15"/>
          </p:nvPr>
        </p:nvSpPr>
        <p:spPr bwMode="gray">
          <a:xfrm>
            <a:off x="4082458" y="3248336"/>
            <a:ext cx="3654000" cy="212400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5"/>
          <p:cNvSpPr>
            <a:spLocks noGrp="1"/>
          </p:cNvSpPr>
          <p:nvPr>
            <p:ph type="pic" sz="quarter" idx="16"/>
          </p:nvPr>
        </p:nvSpPr>
        <p:spPr bwMode="gray">
          <a:xfrm>
            <a:off x="358775" y="1038224"/>
            <a:ext cx="3654000" cy="212400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Bildplatzhalter 5"/>
          <p:cNvSpPr>
            <a:spLocks noGrp="1"/>
          </p:cNvSpPr>
          <p:nvPr>
            <p:ph type="pic" sz="quarter" idx="17"/>
          </p:nvPr>
        </p:nvSpPr>
        <p:spPr bwMode="gray">
          <a:xfrm>
            <a:off x="358775" y="3248336"/>
            <a:ext cx="3654000" cy="212400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4" name="Textplatzhalter 7"/>
          <p:cNvSpPr>
            <a:spLocks noGrp="1"/>
          </p:cNvSpPr>
          <p:nvPr>
            <p:ph type="body" sz="quarter" idx="18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94446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0" y="1052512"/>
            <a:ext cx="2818800" cy="4321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7"/>
          </p:nvPr>
        </p:nvSpPr>
        <p:spPr bwMode="gray">
          <a:xfrm>
            <a:off x="2820494" y="1052512"/>
            <a:ext cx="2818800" cy="4321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Textplatzhalter 12"/>
          <p:cNvSpPr>
            <a:spLocks noGrp="1"/>
          </p:cNvSpPr>
          <p:nvPr>
            <p:ph type="body" sz="quarter" idx="18"/>
          </p:nvPr>
        </p:nvSpPr>
        <p:spPr bwMode="gray">
          <a:xfrm>
            <a:off x="5640988" y="1052512"/>
            <a:ext cx="2818800" cy="4321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5783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text 1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-2" y="1052514"/>
            <a:ext cx="7740651" cy="50004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8157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text 2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-1" y="1052511"/>
            <a:ext cx="8785226" cy="44748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56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internal use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 bwMode="gray">
          <a:xfrm>
            <a:off x="0" y="1038224"/>
            <a:ext cx="9136063" cy="4335463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 bwMode="gray">
          <a:xfrm>
            <a:off x="-1" y="0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004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0" y="1052513"/>
            <a:ext cx="4319972" cy="43211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 bwMode="gray">
          <a:xfrm>
            <a:off x="4427538" y="1052513"/>
            <a:ext cx="4032250" cy="4321175"/>
          </a:xfrm>
        </p:spPr>
        <p:txBody>
          <a:bodyPr l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6691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0" y="1592796"/>
            <a:ext cx="4319972" cy="3780892"/>
          </a:xfrm>
        </p:spPr>
        <p:txBody>
          <a:bodyPr lIns="43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 bwMode="gray">
          <a:xfrm>
            <a:off x="4427538" y="1592796"/>
            <a:ext cx="4032250" cy="3780892"/>
          </a:xfrm>
        </p:spPr>
        <p:txBody>
          <a:bodyPr l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 bwMode="gray">
          <a:xfrm>
            <a:off x="360313" y="1052513"/>
            <a:ext cx="4013584" cy="545715"/>
          </a:xfrm>
          <a:solidFill>
            <a:schemeClr val="tx1"/>
          </a:solidFill>
          <a:ln>
            <a:noFill/>
            <a:miter lim="800000"/>
          </a:ln>
        </p:spPr>
        <p:txBody>
          <a:bodyPr vert="horz" lIns="72000" tIns="72000" rIns="72000" bIns="72000" rtlCol="0" anchor="ctr" anchorCtr="0">
            <a:noAutofit/>
          </a:bodyPr>
          <a:lstStyle>
            <a:lvl1pPr>
              <a:defRPr lang="de-DE" sz="1800" b="1" dirty="0" smtClean="0">
                <a:solidFill>
                  <a:schemeClr val="bg1"/>
                </a:solidFill>
              </a:defRPr>
            </a:lvl1pPr>
          </a:lstStyle>
          <a:p>
            <a:pPr lvl="0"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16"/>
          </p:nvPr>
        </p:nvSpPr>
        <p:spPr bwMode="gray">
          <a:xfrm>
            <a:off x="4427538" y="1052513"/>
            <a:ext cx="4032250" cy="545715"/>
          </a:xfrm>
          <a:solidFill>
            <a:schemeClr val="tx1"/>
          </a:solidFill>
          <a:ln>
            <a:noFill/>
            <a:miter lim="800000"/>
          </a:ln>
        </p:spPr>
        <p:txBody>
          <a:bodyPr vert="horz" lIns="72000" tIns="72000" rIns="72000" bIns="72000" rtlCol="0" anchor="ctr" anchorCtr="0">
            <a:noAutofit/>
          </a:bodyPr>
          <a:lstStyle>
            <a:lvl1pPr>
              <a:defRPr lang="de-DE" sz="1800" b="1" dirty="0" smtClean="0">
                <a:solidFill>
                  <a:schemeClr val="bg1"/>
                </a:solidFill>
              </a:defRPr>
            </a:lvl1pPr>
          </a:lstStyle>
          <a:p>
            <a:pPr lvl="0"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12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1363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headline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platzhalter 9"/>
          <p:cNvSpPr>
            <a:spLocks noGrp="1"/>
          </p:cNvSpPr>
          <p:nvPr>
            <p:ph type="body" sz="quarter" idx="15"/>
          </p:nvPr>
        </p:nvSpPr>
        <p:spPr bwMode="gray">
          <a:xfrm>
            <a:off x="364159" y="1052513"/>
            <a:ext cx="2983706" cy="1152351"/>
          </a:xfrm>
          <a:solidFill>
            <a:schemeClr val="tx1"/>
          </a:solidFill>
          <a:ln>
            <a:noFill/>
            <a:miter lim="800000"/>
          </a:ln>
        </p:spPr>
        <p:txBody>
          <a:bodyPr vert="horz" lIns="72000" tIns="122400" rIns="0" bIns="0" rtlCol="0" anchor="t" anchorCtr="0">
            <a:noAutofit/>
          </a:bodyPr>
          <a:lstStyle>
            <a:lvl1pPr marL="177800" indent="-177800">
              <a:buFont typeface="Wingdings" pitchFamily="2" charset="2"/>
              <a:buChar char="§"/>
              <a:defRPr lang="de-DE" b="1" dirty="0" smtClean="0">
                <a:solidFill>
                  <a:schemeClr val="bg1"/>
                </a:solidFill>
              </a:defRPr>
            </a:lvl1pPr>
          </a:lstStyle>
          <a:p>
            <a:pPr lvl="0"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 bwMode="gray">
          <a:xfrm>
            <a:off x="0" y="2204864"/>
            <a:ext cx="3348038" cy="3168824"/>
          </a:xfrm>
        </p:spPr>
        <p:txBody>
          <a:bodyPr lIns="43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7"/>
          </p:nvPr>
        </p:nvSpPr>
        <p:spPr bwMode="gray">
          <a:xfrm>
            <a:off x="3455988" y="1038225"/>
            <a:ext cx="5003800" cy="43354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8966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headline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 bwMode="gray">
          <a:xfrm>
            <a:off x="1821981" y="1611523"/>
            <a:ext cx="5486323" cy="828117"/>
          </a:xfrm>
        </p:spPr>
        <p:txBody>
          <a:bodyPr lIns="72000"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3"/>
          </p:nvPr>
        </p:nvSpPr>
        <p:spPr bwMode="gray">
          <a:xfrm>
            <a:off x="1821981" y="2440198"/>
            <a:ext cx="5486323" cy="293349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821981" y="1052513"/>
            <a:ext cx="5486400" cy="539750"/>
          </a:xfrm>
          <a:solidFill>
            <a:schemeClr val="tx1"/>
          </a:solidFill>
        </p:spPr>
        <p:txBody>
          <a:bodyPr lIns="72000" anchor="ctr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0128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keymessage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 bwMode="gray">
          <a:xfrm>
            <a:off x="358775" y="1052513"/>
            <a:ext cx="4789488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 bwMode="gray">
          <a:xfrm>
            <a:off x="6119813" y="2132856"/>
            <a:ext cx="2339975" cy="2591544"/>
          </a:xfrm>
          <a:solidFill>
            <a:schemeClr val="tx1"/>
          </a:solidFill>
          <a:ln>
            <a:noFill/>
            <a:miter lim="800000"/>
          </a:ln>
        </p:spPr>
        <p:txBody>
          <a:bodyPr vert="horz" lIns="72000" tIns="72000" rIns="72000" bIns="72000" rtlCol="0" anchor="t" anchorCtr="0">
            <a:noAutofit/>
          </a:bodyPr>
          <a:lstStyle>
            <a:lvl1pPr>
              <a:defRPr lang="de-DE" b="1" dirty="0" smtClean="0">
                <a:solidFill>
                  <a:schemeClr val="bg1"/>
                </a:solidFill>
              </a:defRPr>
            </a:lvl1pPr>
            <a:lvl2pPr>
              <a:defRPr lang="de-DE" dirty="0" smtClean="0">
                <a:solidFill>
                  <a:schemeClr val="bg1"/>
                </a:solidFill>
              </a:defRPr>
            </a:lvl2pPr>
            <a:lvl3pPr>
              <a:defRPr lang="de-DE" dirty="0" smtClean="0">
                <a:solidFill>
                  <a:schemeClr val="bg1"/>
                </a:solidFill>
              </a:defRPr>
            </a:lvl3pPr>
            <a:lvl4pPr>
              <a:defRPr lang="de-DE" dirty="0" smtClean="0">
                <a:solidFill>
                  <a:schemeClr val="bg1"/>
                </a:solidFill>
              </a:defRPr>
            </a:lvl4pPr>
            <a:lvl5pPr>
              <a:defRPr lang="de-DE" dirty="0">
                <a:solidFill>
                  <a:schemeClr val="bg1"/>
                </a:solidFill>
              </a:defRPr>
            </a:lvl5pPr>
          </a:lstStyle>
          <a:p>
            <a:pPr lvl="0">
              <a:buNone/>
            </a:pPr>
            <a:r>
              <a:rPr lang="de-DE" smtClean="0"/>
              <a:t>Textmasterformat bearbeiten</a:t>
            </a:r>
          </a:p>
          <a:p>
            <a:pPr lvl="1">
              <a:buNone/>
            </a:pPr>
            <a:r>
              <a:rPr lang="de-DE" smtClean="0"/>
              <a:t>Zweite Ebene</a:t>
            </a:r>
          </a:p>
          <a:p>
            <a:pPr lvl="2">
              <a:buNone/>
            </a:pPr>
            <a:r>
              <a:rPr lang="de-DE" smtClean="0"/>
              <a:t>Dritte Ebene</a:t>
            </a:r>
          </a:p>
          <a:p>
            <a:pPr lvl="3">
              <a:buNone/>
            </a:pPr>
            <a:r>
              <a:rPr lang="de-DE" smtClean="0"/>
              <a:t>Vierte Ebene</a:t>
            </a:r>
          </a:p>
          <a:p>
            <a:pPr lvl="4">
              <a:buNone/>
            </a:pPr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2462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0" y="1052512"/>
            <a:ext cx="4224339" cy="4321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/>
          </p:nvPr>
        </p:nvSpPr>
        <p:spPr bwMode="gray">
          <a:xfrm>
            <a:off x="4427539" y="1052513"/>
            <a:ext cx="4032250" cy="4321174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8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6596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/>
          </p:nvPr>
        </p:nvSpPr>
        <p:spPr bwMode="gray">
          <a:xfrm>
            <a:off x="358775" y="1052512"/>
            <a:ext cx="8101014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7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7299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7"/>
          </p:nvPr>
        </p:nvSpPr>
        <p:spPr bwMode="gray">
          <a:xfrm>
            <a:off x="358774" y="1052513"/>
            <a:ext cx="2412000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8"/>
          </p:nvPr>
        </p:nvSpPr>
        <p:spPr bwMode="gray">
          <a:xfrm>
            <a:off x="2843712" y="1052513"/>
            <a:ext cx="2412000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19"/>
          </p:nvPr>
        </p:nvSpPr>
        <p:spPr bwMode="gray">
          <a:xfrm>
            <a:off x="5328650" y="1052513"/>
            <a:ext cx="2412000" cy="4321175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9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3377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360326" y="3141663"/>
            <a:ext cx="2412000" cy="2232025"/>
          </a:xfrm>
          <a:prstGeom prst="rect">
            <a:avLst/>
          </a:prstGeom>
        </p:spPr>
        <p:txBody>
          <a:bodyPr lIns="72000" tIns="72000" rIns="72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Textplatzhalter 12"/>
          <p:cNvSpPr>
            <a:spLocks noGrp="1"/>
          </p:cNvSpPr>
          <p:nvPr>
            <p:ph type="body" sz="quarter" idx="20"/>
          </p:nvPr>
        </p:nvSpPr>
        <p:spPr bwMode="gray">
          <a:xfrm>
            <a:off x="2844602" y="3141663"/>
            <a:ext cx="2412000" cy="2232025"/>
          </a:xfrm>
          <a:prstGeom prst="rect">
            <a:avLst/>
          </a:prstGeom>
        </p:spPr>
        <p:txBody>
          <a:bodyPr lIns="72000" tIns="72000" rIns="72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21"/>
          </p:nvPr>
        </p:nvSpPr>
        <p:spPr bwMode="gray">
          <a:xfrm>
            <a:off x="5328879" y="3141663"/>
            <a:ext cx="2412000" cy="2232025"/>
          </a:xfrm>
          <a:prstGeom prst="rect">
            <a:avLst/>
          </a:prstGeom>
        </p:spPr>
        <p:txBody>
          <a:bodyPr lIns="72000" tIns="72000" rIns="72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7"/>
          </p:nvPr>
        </p:nvSpPr>
        <p:spPr bwMode="gray">
          <a:xfrm>
            <a:off x="358775" y="1038225"/>
            <a:ext cx="2412000" cy="2102743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8"/>
          </p:nvPr>
        </p:nvSpPr>
        <p:spPr bwMode="gray">
          <a:xfrm>
            <a:off x="2843712" y="1038225"/>
            <a:ext cx="2412000" cy="2102743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19"/>
          </p:nvPr>
        </p:nvSpPr>
        <p:spPr bwMode="gray">
          <a:xfrm>
            <a:off x="5328650" y="1038225"/>
            <a:ext cx="2412000" cy="2102743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en-US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4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07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3"/>
          </p:nvPr>
        </p:nvSpPr>
        <p:spPr bwMode="gray">
          <a:xfrm>
            <a:off x="4082458" y="1038224"/>
            <a:ext cx="3654000" cy="212400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5"/>
          <p:cNvSpPr>
            <a:spLocks noGrp="1"/>
          </p:cNvSpPr>
          <p:nvPr>
            <p:ph type="pic" sz="quarter" idx="15"/>
          </p:nvPr>
        </p:nvSpPr>
        <p:spPr bwMode="gray">
          <a:xfrm>
            <a:off x="4082458" y="3248336"/>
            <a:ext cx="3654000" cy="212400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5"/>
          <p:cNvSpPr>
            <a:spLocks noGrp="1"/>
          </p:cNvSpPr>
          <p:nvPr>
            <p:ph type="pic" sz="quarter" idx="16"/>
          </p:nvPr>
        </p:nvSpPr>
        <p:spPr bwMode="gray">
          <a:xfrm>
            <a:off x="358775" y="1038224"/>
            <a:ext cx="3654000" cy="212400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Bildplatzhalter 5"/>
          <p:cNvSpPr>
            <a:spLocks noGrp="1"/>
          </p:cNvSpPr>
          <p:nvPr>
            <p:ph type="pic" sz="quarter" idx="17"/>
          </p:nvPr>
        </p:nvSpPr>
        <p:spPr bwMode="gray">
          <a:xfrm>
            <a:off x="358775" y="3248336"/>
            <a:ext cx="3654000" cy="2124000"/>
          </a:xfr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>
              <a:buNone/>
              <a:defRPr lang="de-DE"/>
            </a:lvl1pPr>
          </a:lstStyle>
          <a:p>
            <a:pPr lvl="0" algn="ctr"/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3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3873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59823" y="2264569"/>
            <a:ext cx="6624637" cy="2328862"/>
          </a:xfrm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4000"/>
            </a:lvl1pPr>
            <a:lvl2pPr marL="363537" indent="0" algn="ctr">
              <a:buFontTx/>
              <a:buNone/>
              <a:defRPr/>
            </a:lvl2pPr>
            <a:lvl3pPr marL="715962" indent="0" algn="ctr">
              <a:buFontTx/>
              <a:buNone/>
              <a:defRPr/>
            </a:lvl3pPr>
            <a:lvl4pPr marL="1077912" indent="0" algn="ctr">
              <a:buFontTx/>
              <a:buNone/>
              <a:defRPr/>
            </a:lvl4pPr>
            <a:lvl5pPr marL="1439862" indent="0" algn="ctr">
              <a:buFontTx/>
              <a:buNone/>
              <a:defRPr/>
            </a:lvl5pPr>
          </a:lstStyle>
          <a:p>
            <a:pPr lvl="0"/>
            <a:r>
              <a:rPr lang="de-DE" dirty="0" smtClean="0"/>
              <a:t>Präsentationstitel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582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xt, sing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0" y="1052512"/>
            <a:ext cx="2818800" cy="4321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7"/>
          </p:nvPr>
        </p:nvSpPr>
        <p:spPr bwMode="gray">
          <a:xfrm>
            <a:off x="2820494" y="1052512"/>
            <a:ext cx="2818800" cy="4321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Textplatzhalter 12"/>
          <p:cNvSpPr>
            <a:spLocks noGrp="1"/>
          </p:cNvSpPr>
          <p:nvPr>
            <p:ph type="body" sz="quarter" idx="18"/>
          </p:nvPr>
        </p:nvSpPr>
        <p:spPr bwMode="gray">
          <a:xfrm>
            <a:off x="5640988" y="1052512"/>
            <a:ext cx="2818800" cy="4321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Titel 5"/>
          <p:cNvSpPr>
            <a:spLocks noGrp="1"/>
          </p:cNvSpPr>
          <p:nvPr>
            <p:ph type="title"/>
          </p:nvPr>
        </p:nvSpPr>
        <p:spPr bwMode="gray">
          <a:xfrm>
            <a:off x="-1" y="399902"/>
            <a:ext cx="8785226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1007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370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 bwMode="gray">
          <a:xfrm>
            <a:off x="7664450" y="6567488"/>
            <a:ext cx="381000" cy="1365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F45FC-3CF8-43B3-963A-82246E49A4E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358775" y="800707"/>
            <a:ext cx="7705725" cy="360041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pPr algn="ctr"/>
            <a:r>
              <a:rPr lang="de-DE" smtClean="0"/>
              <a:t>Schreiben Sie über "Einfügen/Kopf- und Fußzeile" Abteilung/Name/Datum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9757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äsentationstitel ex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\\kadcfl01\EXP_PUBLIC\Projekte\Eplan\XX_CORPORATE_DESIGN\Bildmaterial\Powerlines EPLAN PPT\Powerlines EPLAN PPT\E-Powerpoint_PL_BGb_GB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Bildplatzhalter 2"/>
          <p:cNvSpPr>
            <a:spLocks noGrp="1"/>
          </p:cNvSpPr>
          <p:nvPr>
            <p:ph type="pic" sz="quarter" idx="10"/>
          </p:nvPr>
        </p:nvSpPr>
        <p:spPr bwMode="gray">
          <a:xfrm>
            <a:off x="0" y="1409700"/>
            <a:ext cx="9136063" cy="3856038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pic>
        <p:nvPicPr>
          <p:cNvPr id="5" name="Picture 3" descr="\\kadcfl01\EXP_PUBLIC\Projekte\Eplan\XX_CORPORATE_DESIGN\Bildmaterial\Logos\ePLAN_claim+_ger_W_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80" y="116632"/>
            <a:ext cx="4943476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83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284163"/>
            <a:ext cx="5756638" cy="75565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171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 1, 2-zeilige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-2" y="1052514"/>
            <a:ext cx="7740651" cy="50004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1" y="440667"/>
            <a:ext cx="8785224" cy="432000"/>
          </a:xfrm>
        </p:spPr>
        <p:txBody>
          <a:bodyPr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EPLAN Software &amp; Service GmbH &amp; Co. KG</a:t>
            </a:r>
            <a:endParaRPr dirty="0"/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F2709-BFF9-458D-AAE1-95896B71CB23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5055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 bwMode="gray">
          <a:xfrm>
            <a:off x="7664450" y="6567488"/>
            <a:ext cx="381000" cy="1365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F45FC-3CF8-43B3-963A-82246E49A4E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 bwMode="gray">
          <a:xfrm>
            <a:off x="-1" y="0"/>
            <a:ext cx="8785225" cy="432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0" y="440667"/>
            <a:ext cx="8785859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67819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text 1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-2" y="1052514"/>
            <a:ext cx="7740651" cy="50004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59241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text 2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-1" y="1052511"/>
            <a:ext cx="8785226" cy="44748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79224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0" y="1052513"/>
            <a:ext cx="4319972" cy="43211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 bwMode="gray">
          <a:xfrm>
            <a:off x="4427538" y="1052513"/>
            <a:ext cx="4032250" cy="4321175"/>
          </a:xfrm>
        </p:spPr>
        <p:txBody>
          <a:bodyPr l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86166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0" y="1592796"/>
            <a:ext cx="4319972" cy="3780892"/>
          </a:xfrm>
        </p:spPr>
        <p:txBody>
          <a:bodyPr lIns="43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 bwMode="gray">
          <a:xfrm>
            <a:off x="4427538" y="1592796"/>
            <a:ext cx="4032250" cy="3780892"/>
          </a:xfrm>
        </p:spPr>
        <p:txBody>
          <a:bodyPr l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 bwMode="gray">
          <a:xfrm>
            <a:off x="360313" y="1052513"/>
            <a:ext cx="4013584" cy="545715"/>
          </a:xfrm>
          <a:solidFill>
            <a:schemeClr val="tx1"/>
          </a:solidFill>
          <a:ln>
            <a:noFill/>
            <a:miter lim="800000"/>
          </a:ln>
        </p:spPr>
        <p:txBody>
          <a:bodyPr vert="horz" lIns="72000" tIns="72000" rIns="72000" bIns="72000" rtlCol="0" anchor="ctr" anchorCtr="0">
            <a:noAutofit/>
          </a:bodyPr>
          <a:lstStyle>
            <a:lvl1pPr>
              <a:defRPr lang="de-DE" sz="1800" b="1" dirty="0" smtClean="0">
                <a:solidFill>
                  <a:schemeClr val="bg1"/>
                </a:solidFill>
              </a:defRPr>
            </a:lvl1pPr>
          </a:lstStyle>
          <a:p>
            <a:pPr lvl="0"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16"/>
          </p:nvPr>
        </p:nvSpPr>
        <p:spPr bwMode="gray">
          <a:xfrm>
            <a:off x="4427538" y="1052513"/>
            <a:ext cx="4032250" cy="545715"/>
          </a:xfrm>
          <a:solidFill>
            <a:schemeClr val="tx1"/>
          </a:solidFill>
          <a:ln>
            <a:noFill/>
            <a:miter lim="800000"/>
          </a:ln>
        </p:spPr>
        <p:txBody>
          <a:bodyPr vert="horz" lIns="72000" tIns="72000" rIns="72000" bIns="72000" rtlCol="0" anchor="ctr" anchorCtr="0">
            <a:noAutofit/>
          </a:bodyPr>
          <a:lstStyle>
            <a:lvl1pPr>
              <a:defRPr lang="de-DE" sz="1800" b="1" dirty="0" smtClean="0">
                <a:solidFill>
                  <a:schemeClr val="bg1"/>
                </a:solidFill>
              </a:defRPr>
            </a:lvl1pPr>
          </a:lstStyle>
          <a:p>
            <a:pPr lvl="0"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7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54112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headline, double spa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algn="ctr"/>
            <a:r>
              <a:rPr lang="en-US" smtClean="0"/>
              <a:t>Insert department/name/date via „View/Header and Footer"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platzhalter 9"/>
          <p:cNvSpPr>
            <a:spLocks noGrp="1"/>
          </p:cNvSpPr>
          <p:nvPr>
            <p:ph type="body" sz="quarter" idx="15"/>
          </p:nvPr>
        </p:nvSpPr>
        <p:spPr bwMode="gray">
          <a:xfrm>
            <a:off x="364159" y="1052513"/>
            <a:ext cx="2983706" cy="1152351"/>
          </a:xfrm>
          <a:solidFill>
            <a:schemeClr val="tx1"/>
          </a:solidFill>
          <a:ln>
            <a:noFill/>
            <a:miter lim="800000"/>
          </a:ln>
        </p:spPr>
        <p:txBody>
          <a:bodyPr vert="horz" lIns="72000" tIns="122400" rIns="0" bIns="0" rtlCol="0" anchor="t" anchorCtr="0">
            <a:noAutofit/>
          </a:bodyPr>
          <a:lstStyle>
            <a:lvl1pPr marL="177800" indent="-177800">
              <a:buFont typeface="Wingdings" pitchFamily="2" charset="2"/>
              <a:buChar char="§"/>
              <a:defRPr lang="de-DE" b="1" dirty="0" smtClean="0">
                <a:solidFill>
                  <a:schemeClr val="bg1"/>
                </a:solidFill>
              </a:defRPr>
            </a:lvl1pPr>
          </a:lstStyle>
          <a:p>
            <a:pPr lvl="0"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 bwMode="gray">
          <a:xfrm>
            <a:off x="0" y="2204864"/>
            <a:ext cx="3348038" cy="3168824"/>
          </a:xfrm>
        </p:spPr>
        <p:txBody>
          <a:bodyPr lIns="43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7"/>
          </p:nvPr>
        </p:nvSpPr>
        <p:spPr bwMode="gray">
          <a:xfrm>
            <a:off x="3455988" y="1038225"/>
            <a:ext cx="5003800" cy="43354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8"/>
          </p:nvPr>
        </p:nvSpPr>
        <p:spPr bwMode="gray">
          <a:xfrm>
            <a:off x="1" y="440667"/>
            <a:ext cx="8785224" cy="432000"/>
          </a:xfrm>
        </p:spPr>
        <p:txBody>
          <a:bodyPr lIns="345600" tIns="39600"/>
          <a:lstStyle>
            <a:lvl1pPr marL="0" indent="0"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74661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\\kadcfl01\EXP_PUBLIC\Projekte\Eplan\XX_CORPORATE_DESIGN\Bildmaterial\Powerlines EPLAN PPT\Powerlines EPLAN PPT\E-Powerpoint_PL_BGw_GB.png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-1" y="0"/>
            <a:ext cx="8785226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5600" tIns="32400" rIns="0" bIns="0">
            <a:noAutofit/>
          </a:bodyPr>
          <a:lstStyle/>
          <a:p>
            <a:pPr lvl="0" algn="l"/>
            <a:r>
              <a:rPr lang="en-US" noProof="0" dirty="0" smtClean="0"/>
              <a:t>Click to edit Title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 bwMode="gray">
          <a:xfrm>
            <a:off x="1843" y="1035707"/>
            <a:ext cx="8460000" cy="4474800"/>
          </a:xfrm>
          <a:prstGeom prst="rect">
            <a:avLst/>
          </a:prstGeom>
        </p:spPr>
        <p:txBody>
          <a:bodyPr vert="horz" lIns="345600" tIns="0" rIns="0" bIns="0" rtlCol="0">
            <a:noAutofit/>
          </a:bodyPr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 dirty="0" smtClean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 bwMode="gray">
          <a:xfrm>
            <a:off x="2430000" y="6568492"/>
            <a:ext cx="4284000" cy="14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lang="en-US" sz="900" dirty="0">
                <a:latin typeface="Arial" pitchFamily="34" charset="0"/>
                <a:ea typeface="+mn-ea"/>
              </a:defRPr>
            </a:lvl1pPr>
          </a:lstStyle>
          <a:p>
            <a:r>
              <a:rPr lang="en-US" smtClean="0"/>
              <a:t>Insert department/name/date via „View/Header and Footer"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 bwMode="gray">
          <a:xfrm>
            <a:off x="7723420" y="6568492"/>
            <a:ext cx="287106" cy="14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lang="en-US" sz="900" smtClean="0">
                <a:latin typeface="Arial" pitchFamily="34" charset="0"/>
                <a:ea typeface="+mn-ea"/>
              </a:defRPr>
            </a:lvl1pPr>
          </a:lstStyle>
          <a:p>
            <a:fld id="{AA3CEAE6-1AC9-4BB2-962A-AAE6CE48E1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696" r:id="rId3"/>
    <p:sldLayoutId id="2147483686" r:id="rId4"/>
    <p:sldLayoutId id="2147483688" r:id="rId5"/>
    <p:sldLayoutId id="2147483705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691" r:id="rId12"/>
    <p:sldLayoutId id="2147483693" r:id="rId13"/>
    <p:sldLayoutId id="2147483694" r:id="rId14"/>
    <p:sldLayoutId id="2147483695" r:id="rId15"/>
    <p:sldLayoutId id="2147483703" r:id="rId16"/>
    <p:sldLayoutId id="2147483692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04" r:id="rId31"/>
    <p:sldLayoutId id="2147483723" r:id="rId32"/>
    <p:sldLayoutId id="2147483726" r:id="rId33"/>
    <p:sldLayoutId id="2147483727" r:id="rId34"/>
    <p:sldLayoutId id="2147483728" r:id="rId3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de-DE" sz="2400" b="1" kern="0" dirty="0">
          <a:solidFill>
            <a:srgbClr val="00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ヒラギノ角ゴ Pro W3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ヒラギノ角ゴ Pro W3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ヒラギノ角ゴ Pro W3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ヒラギノ角ゴ Pro W3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ヒラギノ角ゴ Pro W3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ヒラギノ角ゴ Pro W3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ヒラギノ角ゴ Pro W3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ea typeface="ヒラギノ角ゴ Pro W3" charset="-128"/>
        </a:defRPr>
      </a:lvl9pPr>
    </p:titleStyle>
    <p:bodyStyle>
      <a:lvl1pPr marL="180975" indent="-180975" algn="l" rtl="0" eaLnBrk="1" fontAlgn="base" hangingPunct="1">
        <a:spcBef>
          <a:spcPts val="400"/>
        </a:spcBef>
        <a:spcAft>
          <a:spcPts val="400"/>
        </a:spcAft>
        <a:buClr>
          <a:schemeClr val="accent2"/>
        </a:buClr>
        <a:buSzPct val="100000"/>
        <a:buFont typeface="Wingdings" pitchFamily="2" charset="2"/>
        <a:buChar char="§"/>
        <a:defRPr lang="de-DE" sz="1800" kern="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357188" indent="-176213" algn="l" rtl="0" eaLnBrk="1" fontAlgn="base" hangingPunct="1">
        <a:spcBef>
          <a:spcPts val="400"/>
        </a:spcBef>
        <a:spcAft>
          <a:spcPts val="400"/>
        </a:spcAft>
        <a:buClr>
          <a:schemeClr val="accent2"/>
        </a:buClr>
        <a:buSzPct val="100000"/>
        <a:buFont typeface="Wingdings" pitchFamily="2" charset="2"/>
        <a:buChar char="§"/>
        <a:defRPr lang="de-DE" sz="1600" kern="0" smtClean="0">
          <a:solidFill>
            <a:srgbClr val="000000"/>
          </a:solidFill>
          <a:latin typeface="+mn-lt"/>
          <a:ea typeface="+mn-ea"/>
          <a:cs typeface="+mn-cs"/>
        </a:defRPr>
      </a:lvl2pPr>
      <a:lvl3pPr marL="538163" indent="-180975" algn="l" rtl="0" eaLnBrk="1" fontAlgn="base" hangingPunct="1">
        <a:spcBef>
          <a:spcPts val="4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lang="de-DE" sz="1600" kern="0" smtClean="0">
          <a:solidFill>
            <a:srgbClr val="000000"/>
          </a:solidFill>
          <a:latin typeface="+mn-lt"/>
          <a:ea typeface="+mn-ea"/>
          <a:cs typeface="+mn-cs"/>
        </a:defRPr>
      </a:lvl3pPr>
      <a:lvl4pPr marL="719138" indent="-180975" algn="l" rtl="0" eaLnBrk="1" fontAlgn="base" hangingPunct="1">
        <a:spcBef>
          <a:spcPts val="4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rtl="0" eaLnBrk="1" fontAlgn="base" hangingPunct="1">
        <a:spcBef>
          <a:spcPts val="400"/>
        </a:spcBef>
        <a:spcAft>
          <a:spcPts val="400"/>
        </a:spcAft>
        <a:buNone/>
        <a:defRPr lang="de-DE" sz="1800" b="1" kern="1200" smtClean="0">
          <a:solidFill>
            <a:schemeClr val="accent2"/>
          </a:solidFill>
          <a:latin typeface="+mn-lt"/>
          <a:ea typeface="+mn-ea"/>
          <a:cs typeface="+mn-cs"/>
        </a:defRPr>
      </a:lvl5pPr>
      <a:lvl6pPr marL="3175" indent="0" algn="l" rtl="0" eaLnBrk="1" fontAlgn="base" hangingPunct="1">
        <a:spcBef>
          <a:spcPts val="400"/>
        </a:spcBef>
        <a:spcAft>
          <a:spcPts val="400"/>
        </a:spcAft>
        <a:buNone/>
        <a:defRPr sz="1800" baseline="0">
          <a:solidFill>
            <a:schemeClr val="tx1"/>
          </a:solidFill>
          <a:latin typeface="+mn-lt"/>
          <a:ea typeface="+mn-ea"/>
        </a:defRPr>
      </a:lvl6pPr>
      <a:lvl7pPr marL="3175" indent="0" algn="l" rtl="0" eaLnBrk="1" fontAlgn="base" hangingPunct="1">
        <a:spcBef>
          <a:spcPts val="400"/>
        </a:spcBef>
        <a:spcAft>
          <a:spcPts val="400"/>
        </a:spcAft>
        <a:buNone/>
        <a:defRPr sz="1800">
          <a:solidFill>
            <a:schemeClr val="tx1"/>
          </a:solidFill>
          <a:latin typeface="+mn-lt"/>
          <a:ea typeface="+mn-ea"/>
        </a:defRPr>
      </a:lvl7pPr>
      <a:lvl8pPr marL="3175" indent="0" algn="l" rtl="0" eaLnBrk="1" fontAlgn="base" hangingPunct="1">
        <a:spcBef>
          <a:spcPts val="400"/>
        </a:spcBef>
        <a:spcAft>
          <a:spcPts val="400"/>
        </a:spcAft>
        <a:buNone/>
        <a:defRPr sz="1800">
          <a:solidFill>
            <a:schemeClr val="tx1"/>
          </a:solidFill>
          <a:latin typeface="+mn-lt"/>
          <a:ea typeface="+mn-ea"/>
        </a:defRPr>
      </a:lvl8pPr>
      <a:lvl9pPr marL="3175" indent="0" algn="l" rtl="0" eaLnBrk="1" fontAlgn="base" hangingPunct="1">
        <a:spcBef>
          <a:spcPts val="400"/>
        </a:spcBef>
        <a:spcAft>
          <a:spcPts val="400"/>
        </a:spcAft>
        <a:buNone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g.de/startseite.html" TargetMode="External"/><Relationship Id="rId13" Type="http://schemas.openxmlformats.org/officeDocument/2006/relationships/image" Target="../media/image56.png"/><Relationship Id="rId18" Type="http://schemas.openxmlformats.org/officeDocument/2006/relationships/image" Target="../media/image61.png"/><Relationship Id="rId26" Type="http://schemas.openxmlformats.org/officeDocument/2006/relationships/image" Target="../media/image69.png"/><Relationship Id="rId3" Type="http://schemas.openxmlformats.org/officeDocument/2006/relationships/image" Target="../media/image47.jpeg"/><Relationship Id="rId21" Type="http://schemas.openxmlformats.org/officeDocument/2006/relationships/image" Target="../media/image64.png"/><Relationship Id="rId7" Type="http://schemas.openxmlformats.org/officeDocument/2006/relationships/image" Target="../media/image51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5" Type="http://schemas.openxmlformats.org/officeDocument/2006/relationships/image" Target="../media/image68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9.png"/><Relationship Id="rId20" Type="http://schemas.openxmlformats.org/officeDocument/2006/relationships/image" Target="../media/image63.png"/><Relationship Id="rId29" Type="http://schemas.openxmlformats.org/officeDocument/2006/relationships/image" Target="../media/image72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0.png"/><Relationship Id="rId11" Type="http://schemas.openxmlformats.org/officeDocument/2006/relationships/image" Target="../media/image54.png"/><Relationship Id="rId24" Type="http://schemas.openxmlformats.org/officeDocument/2006/relationships/image" Target="../media/image67.jpeg"/><Relationship Id="rId5" Type="http://schemas.openxmlformats.org/officeDocument/2006/relationships/image" Target="../media/image49.jpeg"/><Relationship Id="rId15" Type="http://schemas.openxmlformats.org/officeDocument/2006/relationships/image" Target="../media/image58.png"/><Relationship Id="rId23" Type="http://schemas.openxmlformats.org/officeDocument/2006/relationships/image" Target="../media/image66.png"/><Relationship Id="rId28" Type="http://schemas.openxmlformats.org/officeDocument/2006/relationships/image" Target="../media/image71.png"/><Relationship Id="rId10" Type="http://schemas.openxmlformats.org/officeDocument/2006/relationships/image" Target="../media/image53.jpeg"/><Relationship Id="rId19" Type="http://schemas.openxmlformats.org/officeDocument/2006/relationships/image" Target="../media/image62.png"/><Relationship Id="rId4" Type="http://schemas.openxmlformats.org/officeDocument/2006/relationships/image" Target="../media/image48.png"/><Relationship Id="rId9" Type="http://schemas.openxmlformats.org/officeDocument/2006/relationships/image" Target="../media/image52.png"/><Relationship Id="rId14" Type="http://schemas.openxmlformats.org/officeDocument/2006/relationships/image" Target="../media/image57.jpeg"/><Relationship Id="rId22" Type="http://schemas.openxmlformats.org/officeDocument/2006/relationships/image" Target="../media/image65.png"/><Relationship Id="rId27" Type="http://schemas.openxmlformats.org/officeDocument/2006/relationships/image" Target="../media/image70.png"/><Relationship Id="rId30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12" Type="http://schemas.openxmlformats.org/officeDocument/2006/relationships/image" Target="../media/image32.png"/><Relationship Id="rId17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6.jpeg"/><Relationship Id="rId20" Type="http://schemas.openxmlformats.org/officeDocument/2006/relationships/image" Target="../media/image40.jpe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jpe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jpe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1" descr="\\kadcfl01\EXP_PUBLIC\Projekte\Eplan\05_PRÄSENTATION_Unternehmen\04_Umsetzung\Final_Feedback\Clutch-Flywheel Assembly_0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/>
          <a:stretch/>
        </p:blipFill>
        <p:spPr bwMode="auto">
          <a:xfrm rot="1179394">
            <a:off x="3036871" y="1204914"/>
            <a:ext cx="1748793" cy="1629263"/>
          </a:xfrm>
          <a:prstGeom prst="rect">
            <a:avLst/>
          </a:prstGeom>
          <a:ln>
            <a:noFill/>
          </a:ln>
          <a:effectLst>
            <a:softEdge rad="317500"/>
          </a:effectLst>
          <a:extLst/>
        </p:spPr>
      </p:pic>
      <p:pic>
        <p:nvPicPr>
          <p:cNvPr id="40962" name="Picture 2" descr="\\kadcfl01\EXP_PUBLIC\Projekte\Eplan\05_PRÄSENTATION_Unternehmen\04_Umsetzung\_DATA\Chris\BG-Verlauf_03.jp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8224"/>
            <a:ext cx="9144000" cy="4335463"/>
          </a:xfrm>
          <a:solidFill>
            <a:schemeClr val="tx1"/>
          </a:solidFill>
        </p:spPr>
      </p:pic>
      <p:pic>
        <p:nvPicPr>
          <p:cNvPr id="40963" name="Picture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"/>
          <a:stretch>
            <a:fillRect/>
          </a:stretch>
        </p:blipFill>
        <p:spPr bwMode="auto">
          <a:xfrm>
            <a:off x="5815013" y="1042988"/>
            <a:ext cx="3328987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5" descr="\\kadcfl01\EXP_PUBLIC\Projekte\Eplan\05_PRÄSENTATION_Unternehmen\04_Umsetzung\Final_Feedback\Untitled-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0"/>
          <a:stretch>
            <a:fillRect/>
          </a:stretch>
        </p:blipFill>
        <p:spPr bwMode="auto">
          <a:xfrm>
            <a:off x="5416550" y="1038225"/>
            <a:ext cx="3727450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3" descr="\\kadcfl01\EXP_PUBLIC\Projekte\Eplan\05_PRÄSENTATION_Unternehmen\04_Umsetzung\Final_Feedback\Sem nom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239838"/>
            <a:ext cx="1624012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6" name="Gruppieren 2"/>
          <p:cNvGrpSpPr>
            <a:grpSpLocks/>
          </p:cNvGrpSpPr>
          <p:nvPr/>
        </p:nvGrpSpPr>
        <p:grpSpPr bwMode="auto">
          <a:xfrm>
            <a:off x="-288540" y="1140427"/>
            <a:ext cx="4560888" cy="4246563"/>
            <a:chOff x="-163513" y="1127125"/>
            <a:chExt cx="4560888" cy="4246563"/>
          </a:xfrm>
        </p:grpSpPr>
        <p:pic>
          <p:nvPicPr>
            <p:cNvPr id="40974" name="Picture 9" descr="\\kadcfl01\EXP_PUBLIC\Projekte\Eplan\05_PRÄSENTATION_Unternehmen\04_Umsetzung\Final_Feedback\Slide_15_6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3513" y="1127125"/>
              <a:ext cx="4560888" cy="4246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 descr="http://img.informer.com/screenshots/3329/3329746_1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722" y="1772816"/>
              <a:ext cx="2530178" cy="2042740"/>
            </a:xfrm>
            <a:prstGeom prst="rect">
              <a:avLst/>
            </a:prstGeom>
            <a:noFill/>
            <a:scene3d>
              <a:camera prst="perspectiveHeroicExtremeLeftFacing" fov="4800000">
                <a:rot lat="501683" lon="1800000" rev="38378"/>
              </a:camera>
              <a:lightRig rig="threePt" dir="t"/>
            </a:scene3d>
            <a:sp3d>
              <a:bevelB h="57150"/>
            </a:sp3d>
            <a:extLst/>
          </p:spPr>
        </p:pic>
      </p:grp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94522" y="1840570"/>
            <a:ext cx="798922" cy="1272016"/>
          </a:xfrm>
          <a:prstGeom prst="rect">
            <a:avLst/>
          </a:prstGeom>
          <a:ln>
            <a:noFill/>
          </a:ln>
          <a:effectLst/>
          <a:scene3d>
            <a:camera prst="perspectiveHeroicExtremeRightFacing"/>
            <a:lightRig rig="threePt" dir="t"/>
          </a:scene3d>
          <a:extLst/>
        </p:spPr>
      </p:pic>
      <p:sp>
        <p:nvSpPr>
          <p:cNvPr id="67" name="Rectangle 9"/>
          <p:cNvSpPr>
            <a:spLocks noChangeArrowheads="1"/>
          </p:cNvSpPr>
          <p:nvPr/>
        </p:nvSpPr>
        <p:spPr bwMode="auto">
          <a:xfrm>
            <a:off x="3239852" y="4980682"/>
            <a:ext cx="5580298" cy="30777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 eaLnBrk="0" hangingPunct="0">
              <a:spcBef>
                <a:spcPts val="400"/>
              </a:spcBef>
              <a:spcAft>
                <a:spcPts val="400"/>
              </a:spcAft>
              <a:buClr>
                <a:srgbClr val="E2001A"/>
              </a:buClr>
            </a:pPr>
            <a:r>
              <a:rPr lang="cs-CZ" sz="1400" dirty="0" smtClean="0">
                <a:solidFill>
                  <a:schemeClr val="bg1"/>
                </a:solidFill>
              </a:rPr>
              <a:t>Náš cíl: Integrovaná řešení a optimalizace inženýrských procesů. 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6" name="Rectangle 8"/>
          <p:cNvSpPr>
            <a:spLocks noChangeArrowheads="1"/>
          </p:cNvSpPr>
          <p:nvPr/>
        </p:nvSpPr>
        <p:spPr bwMode="auto">
          <a:xfrm>
            <a:off x="5688124" y="4649520"/>
            <a:ext cx="3132026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 eaLnBrk="0" hangingPunct="0">
              <a:spcBef>
                <a:spcPts val="400"/>
              </a:spcBef>
              <a:spcAft>
                <a:spcPts val="400"/>
              </a:spcAft>
              <a:buClr>
                <a:srgbClr val="E2001A"/>
              </a:buClr>
            </a:pPr>
            <a:r>
              <a:rPr lang="cs-CZ" sz="1400" dirty="0" smtClean="0">
                <a:solidFill>
                  <a:schemeClr val="bg1"/>
                </a:solidFill>
              </a:rPr>
              <a:t>Naše motto: </a:t>
            </a:r>
            <a:r>
              <a:rPr lang="de-DE" sz="1400" dirty="0" smtClean="0">
                <a:solidFill>
                  <a:schemeClr val="bg1"/>
                </a:solidFill>
              </a:rPr>
              <a:t>"</a:t>
            </a:r>
            <a:r>
              <a:rPr lang="en-GB" sz="1400" dirty="0" smtClean="0">
                <a:solidFill>
                  <a:schemeClr val="bg1"/>
                </a:solidFill>
              </a:rPr>
              <a:t>efficient</a:t>
            </a:r>
            <a:r>
              <a:rPr lang="de-DE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engineering</a:t>
            </a:r>
            <a:r>
              <a:rPr lang="de-DE" sz="1400" dirty="0" smtClean="0">
                <a:solidFill>
                  <a:schemeClr val="bg1"/>
                </a:solidFill>
              </a:rPr>
              <a:t>“</a:t>
            </a:r>
            <a:r>
              <a:rPr lang="cs-CZ" sz="1400" dirty="0" smtClean="0">
                <a:solidFill>
                  <a:schemeClr val="bg1"/>
                </a:solidFill>
              </a:rPr>
              <a:t>.</a:t>
            </a:r>
            <a:r>
              <a:rPr lang="de-DE" sz="1400" dirty="0" smtClean="0">
                <a:solidFill>
                  <a:schemeClr val="bg1"/>
                </a:solidFill>
              </a:rPr>
              <a:t> </a:t>
            </a: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40971" name="Gruppieren 3"/>
          <p:cNvGrpSpPr>
            <a:grpSpLocks/>
          </p:cNvGrpSpPr>
          <p:nvPr/>
        </p:nvGrpSpPr>
        <p:grpSpPr bwMode="auto">
          <a:xfrm>
            <a:off x="4067175" y="2154238"/>
            <a:ext cx="2808288" cy="2452687"/>
            <a:chOff x="4067175" y="2154238"/>
            <a:chExt cx="2808288" cy="2452687"/>
          </a:xfrm>
        </p:grpSpPr>
        <p:pic>
          <p:nvPicPr>
            <p:cNvPr id="40972" name="Picture 2" descr="\\kadcfl01\EXP_PUBLIC\Projekte\Eplan\05_PRÄSENTATION_Unternehmen\04_Umsetzung\Final_Feedback\Titan PC7010 Android Tablet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175" y="2154238"/>
              <a:ext cx="2808288" cy="2452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3" name="Picture 3" descr="Y:\Marketing\Werbung\Print.Druck\Broschüren\Branchen\3_Werkzeugmaschinenbau\Grafik\2013_08_21_werkzeugmaschine-heller-übersicht-neu.png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09695">
              <a:off x="4919825" y="2866803"/>
              <a:ext cx="1424858" cy="767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11794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buClr>
                <a:srgbClr val="FF0000"/>
              </a:buClr>
              <a:buSzPct val="100000"/>
            </a:pPr>
            <a:endParaRPr lang="cs-CZ" dirty="0" smtClean="0"/>
          </a:p>
          <a:p>
            <a:pPr lvl="2" eaLnBrk="1" hangingPunct="1">
              <a:buClr>
                <a:srgbClr val="FF0000"/>
              </a:buClr>
              <a:buSzPct val="100000"/>
            </a:pPr>
            <a:endParaRPr lang="cs-CZ" dirty="0"/>
          </a:p>
          <a:p>
            <a:pPr lvl="2" eaLnBrk="1" hangingPunct="1">
              <a:buClr>
                <a:srgbClr val="FF0000"/>
              </a:buClr>
              <a:buSzPct val="100000"/>
            </a:pPr>
            <a:endParaRPr lang="cs-CZ" dirty="0" smtClean="0"/>
          </a:p>
          <a:p>
            <a:pPr lvl="2" eaLnBrk="1" hangingPunct="1">
              <a:buClr>
                <a:srgbClr val="FF0000"/>
              </a:buClr>
              <a:buSzPct val="100000"/>
            </a:pPr>
            <a:endParaRPr lang="cs-CZ" dirty="0" smtClean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4" y="980728"/>
            <a:ext cx="3858811" cy="468052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04" y="980728"/>
            <a:ext cx="6315542" cy="4362623"/>
          </a:xfrm>
          <a:prstGeom prst="rect">
            <a:avLst/>
          </a:prstGeom>
        </p:spPr>
      </p:pic>
      <p:sp>
        <p:nvSpPr>
          <p:cNvPr id="7" name="Titel 5"/>
          <p:cNvSpPr txBox="1">
            <a:spLocks/>
          </p:cNvSpPr>
          <p:nvPr/>
        </p:nvSpPr>
        <p:spPr bwMode="gray">
          <a:xfrm>
            <a:off x="-1" y="0"/>
            <a:ext cx="87852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5600" tIns="32400" rIns="0" bIns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0" dirty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cs-CZ" dirty="0"/>
              <a:t>Databáze SEZ pro EPLAN P8</a:t>
            </a:r>
          </a:p>
        </p:txBody>
      </p:sp>
    </p:spTree>
    <p:extLst>
      <p:ext uri="{BB962C8B-B14F-4D97-AF65-F5344CB8AC3E}">
        <p14:creationId xmlns:p14="http://schemas.microsoft.com/office/powerpoint/2010/main" val="334823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Clr>
                <a:srgbClr val="FF0000"/>
              </a:buClr>
              <a:buSzPct val="100000"/>
            </a:pPr>
            <a:r>
              <a:rPr lang="cs-CZ" sz="1800" dirty="0" smtClean="0"/>
              <a:t>Možnosti importu</a:t>
            </a:r>
            <a:endParaRPr lang="cs-CZ" sz="1800" dirty="0"/>
          </a:p>
          <a:p>
            <a:pPr lvl="2" eaLnBrk="1" hangingPunct="1">
              <a:buClr>
                <a:srgbClr val="FF0000"/>
              </a:buClr>
              <a:buSzPct val="100000"/>
            </a:pPr>
            <a:r>
              <a:rPr lang="cs-CZ" sz="1800" dirty="0" smtClean="0"/>
              <a:t>Databáze</a:t>
            </a:r>
          </a:p>
          <a:p>
            <a:pPr lvl="3" eaLnBrk="1" hangingPunct="1">
              <a:buClr>
                <a:srgbClr val="FF0000"/>
              </a:buClr>
              <a:buSzPct val="100000"/>
            </a:pPr>
            <a:r>
              <a:rPr lang="cs-CZ" sz="1800" dirty="0" smtClean="0"/>
              <a:t>Formát *.zw6 pro import celé databáze</a:t>
            </a:r>
          </a:p>
          <a:p>
            <a:pPr lvl="3" eaLnBrk="1" hangingPunct="1">
              <a:buClr>
                <a:srgbClr val="FF0000"/>
              </a:buClr>
              <a:buSzPct val="100000"/>
            </a:pPr>
            <a:r>
              <a:rPr lang="cs-CZ" sz="1800" dirty="0" smtClean="0"/>
              <a:t>Formát *.</a:t>
            </a:r>
            <a:r>
              <a:rPr lang="cs-CZ" sz="1800" dirty="0" err="1" smtClean="0"/>
              <a:t>edz</a:t>
            </a:r>
            <a:r>
              <a:rPr lang="cs-CZ" sz="1800" dirty="0" smtClean="0"/>
              <a:t> pro import databáze, maker a obrázků</a:t>
            </a:r>
          </a:p>
          <a:p>
            <a:pPr lvl="3" eaLnBrk="1" hangingPunct="1">
              <a:buClr>
                <a:srgbClr val="FF0000"/>
              </a:buClr>
              <a:buSzPct val="100000"/>
            </a:pPr>
            <a:r>
              <a:rPr lang="cs-CZ" sz="1800" dirty="0" smtClean="0"/>
              <a:t>Formát *.</a:t>
            </a:r>
            <a:r>
              <a:rPr lang="cs-CZ" sz="1800" dirty="0" err="1" smtClean="0"/>
              <a:t>xml</a:t>
            </a:r>
            <a:r>
              <a:rPr lang="cs-CZ" sz="1800" dirty="0" smtClean="0"/>
              <a:t> pro import celé databáze, případně jednotlivých částí</a:t>
            </a:r>
          </a:p>
          <a:p>
            <a:pPr lvl="2" eaLnBrk="1" hangingPunct="1">
              <a:buClr>
                <a:srgbClr val="FF0000"/>
              </a:buClr>
              <a:buSzPct val="100000"/>
            </a:pPr>
            <a:endParaRPr lang="cs-CZ" sz="1800" dirty="0"/>
          </a:p>
          <a:p>
            <a:pPr lvl="2" eaLnBrk="1" hangingPunct="1">
              <a:buClr>
                <a:srgbClr val="FF0000"/>
              </a:buClr>
              <a:buSzPct val="100000"/>
            </a:pPr>
            <a:r>
              <a:rPr lang="cs-CZ" sz="1800" dirty="0" smtClean="0"/>
              <a:t>Makra</a:t>
            </a:r>
          </a:p>
          <a:p>
            <a:pPr lvl="3" eaLnBrk="1" hangingPunct="1">
              <a:buClr>
                <a:srgbClr val="FF0000"/>
              </a:buClr>
              <a:buSzPct val="100000"/>
            </a:pPr>
            <a:r>
              <a:rPr lang="cs-CZ" sz="1800" dirty="0" smtClean="0"/>
              <a:t>Formát *.zw5</a:t>
            </a:r>
          </a:p>
          <a:p>
            <a:pPr lvl="3" eaLnBrk="1" hangingPunct="1">
              <a:buClr>
                <a:srgbClr val="FF0000"/>
              </a:buClr>
              <a:buSzPct val="100000"/>
            </a:pPr>
            <a:endParaRPr lang="cs-CZ" sz="1800" dirty="0"/>
          </a:p>
          <a:p>
            <a:pPr lvl="2" eaLnBrk="1" hangingPunct="1">
              <a:buClr>
                <a:srgbClr val="FF0000"/>
              </a:buClr>
              <a:buSzPct val="100000"/>
            </a:pPr>
            <a:r>
              <a:rPr lang="cs-CZ" sz="1800" dirty="0" smtClean="0"/>
              <a:t>Obrázky</a:t>
            </a:r>
          </a:p>
          <a:p>
            <a:pPr lvl="3" eaLnBrk="1" hangingPunct="1">
              <a:buClr>
                <a:srgbClr val="FF0000"/>
              </a:buClr>
              <a:buSzPct val="100000"/>
            </a:pPr>
            <a:r>
              <a:rPr lang="cs-CZ" sz="1800" dirty="0" smtClean="0"/>
              <a:t>Formát *.zip</a:t>
            </a:r>
          </a:p>
        </p:txBody>
      </p:sp>
      <p:sp>
        <p:nvSpPr>
          <p:cNvPr id="5" name="Titel 5"/>
          <p:cNvSpPr txBox="1">
            <a:spLocks/>
          </p:cNvSpPr>
          <p:nvPr/>
        </p:nvSpPr>
        <p:spPr bwMode="gray">
          <a:xfrm>
            <a:off x="-1" y="0"/>
            <a:ext cx="87852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5600" tIns="32400" rIns="0" bIns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0" dirty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cs-CZ" dirty="0"/>
              <a:t>Databáze SEZ pro EPLAN P8</a:t>
            </a:r>
          </a:p>
        </p:txBody>
      </p:sp>
    </p:spTree>
    <p:extLst>
      <p:ext uri="{BB962C8B-B14F-4D97-AF65-F5344CB8AC3E}">
        <p14:creationId xmlns:p14="http://schemas.microsoft.com/office/powerpoint/2010/main" val="160724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noProof="0" dirty="0" smtClean="0"/>
              <a:t>Více než 47,000 spokojených zákazníků po celém světě</a:t>
            </a:r>
            <a:endParaRPr lang="en-GB" noProof="0" dirty="0" smtClean="0"/>
          </a:p>
        </p:txBody>
      </p:sp>
      <p:sp>
        <p:nvSpPr>
          <p:cNvPr id="215045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0" y="441325"/>
            <a:ext cx="8785225" cy="431800"/>
          </a:xfrm>
          <a:noFill/>
        </p:spPr>
        <p:txBody>
          <a:bodyPr wrap="square" tIns="3960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cs-CZ" sz="2000" noProof="0" dirty="0" smtClean="0"/>
              <a:t>Reference</a:t>
            </a:r>
            <a:endParaRPr lang="en-GB" sz="2000" noProof="0" dirty="0" smtClean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t>EPLAN Software &amp; Service GmbH &amp; Co. KG</a:t>
            </a:r>
            <a:endParaRPr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6DCFA09-18C0-4C65-8031-FA6F7492813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215041" name="Picture 2" descr="\\kadcfl01\EXP_PUBLIC\Projekte\Eplan\05_PRÄSENTATION_Unternehmen\04_Umsetzung\_DATA\Chris\BG-Verlauf_03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03" y="1049338"/>
            <a:ext cx="8435975" cy="4321175"/>
          </a:xfrm>
        </p:spPr>
      </p:pic>
      <p:pic>
        <p:nvPicPr>
          <p:cNvPr id="215042" name="Picture 3" descr="\\kadcfl01\EXP_PUBLIC\Projekte\Eplan\05_PRÄSENTATION_Unternehmen\04_Umsetzung\Nikita\35_Referenzen\35_5_Referenzen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DBDBDB"/>
              </a:clrFrom>
              <a:clrTo>
                <a:srgbClr val="DBDB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036638"/>
            <a:ext cx="84264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liennummernplatzhalter 3"/>
          <p:cNvSpPr txBox="1">
            <a:spLocks noGrp="1"/>
          </p:cNvSpPr>
          <p:nvPr/>
        </p:nvSpPr>
        <p:spPr bwMode="gray">
          <a:xfrm>
            <a:off x="7723188" y="6569075"/>
            <a:ext cx="287337" cy="142875"/>
          </a:xfrm>
          <a:prstGeom prst="rect">
            <a:avLst/>
          </a:prstGeom>
          <a:noFill/>
          <a:extLst/>
        </p:spPr>
        <p:txBody>
          <a:bodyPr lIns="0" tIns="0" rIns="0" bIns="0" anchor="ctr"/>
          <a:lstStyle/>
          <a:p>
            <a:pPr algn="r" eaLnBrk="0" hangingPunct="0">
              <a:defRPr/>
            </a:pPr>
            <a:fld id="{48F36C76-2C2B-4941-9266-EED3B58B236E}" type="slidenum">
              <a:rPr lang="en-US" sz="900">
                <a:latin typeface="Arial" pitchFamily="34" charset="0"/>
                <a:ea typeface="+mn-ea"/>
              </a:rPr>
              <a:pPr algn="r" eaLnBrk="0" hangingPunct="0">
                <a:defRPr/>
              </a:pPr>
              <a:t>12</a:t>
            </a:fld>
            <a:endParaRPr lang="en-US" sz="900" dirty="0">
              <a:latin typeface="Arial" pitchFamily="34" charset="0"/>
              <a:ea typeface="+mn-ea"/>
            </a:endParaRP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gray">
          <a:xfrm>
            <a:off x="455613" y="1268413"/>
            <a:ext cx="8150225" cy="3960812"/>
          </a:xfrm>
          <a:prstGeom prst="rect">
            <a:avLst/>
          </a:prstGeom>
          <a:solidFill>
            <a:schemeClr val="bg1">
              <a:alpha val="59999"/>
            </a:schemeClr>
          </a:solidFill>
          <a:ln w="9525" algn="ctr">
            <a:noFill/>
            <a:round/>
            <a:headEnd/>
            <a:tailEnd/>
          </a:ln>
        </p:spPr>
        <p:txBody>
          <a:bodyPr lIns="72000" tIns="72000" rIns="72000" bIns="72000"/>
          <a:lstStyle/>
          <a:p>
            <a:pPr marL="177800" indent="-177800" eaLnBrk="0" hangingPunct="0">
              <a:spcBef>
                <a:spcPts val="400"/>
              </a:spcBef>
              <a:spcAft>
                <a:spcPts val="400"/>
              </a:spcAft>
              <a:buClr>
                <a:schemeClr val="accent2"/>
              </a:buClr>
              <a:buFont typeface="Wingdings" pitchFamily="2" charset="2"/>
              <a:buChar char="§"/>
            </a:pPr>
            <a:endParaRPr lang="de-DE" sz="1800">
              <a:solidFill>
                <a:schemeClr val="bg1"/>
              </a:solidFill>
            </a:endParaRPr>
          </a:p>
        </p:txBody>
      </p:sp>
      <p:pic>
        <p:nvPicPr>
          <p:cNvPr id="19" name="Picture 13" descr="lin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863" y="4495800"/>
            <a:ext cx="11557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8" descr="logo_duer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3716338"/>
            <a:ext cx="831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2" descr="logo_hell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3201988"/>
            <a:ext cx="930275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 descr="EDAG GmbH &amp; Co. KGaA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3783013"/>
            <a:ext cx="1066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0" descr="messer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8" y="2290763"/>
            <a:ext cx="1146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1" descr="siemens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3784600"/>
            <a:ext cx="1639888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3" descr="logounion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3013075"/>
            <a:ext cx="12858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4" descr="kuka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1425575"/>
            <a:ext cx="67627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46" descr="linde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2165350"/>
            <a:ext cx="175101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50" descr="ge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1363663"/>
            <a:ext cx="71596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1" descr="emsa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75" y="2171700"/>
            <a:ext cx="4794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52" descr="Festo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1458913"/>
            <a:ext cx="1339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53" descr="logo_schuler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4627563"/>
            <a:ext cx="14065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54" descr="excellologo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3130550"/>
            <a:ext cx="1062038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55" descr="logo_grob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4438650"/>
            <a:ext cx="133508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56" descr="logo_weisser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2332038"/>
            <a:ext cx="1144588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58" descr="benteler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700" y="3822700"/>
            <a:ext cx="14954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60" descr="rie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488" y="1409700"/>
            <a:ext cx="13747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Grafik 26" descr="thyssen_krupp.tif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2290763"/>
            <a:ext cx="11826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Grafik 26" descr="bosch.tif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458913"/>
            <a:ext cx="1616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Grafik 27" descr="abb.tif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4438650"/>
            <a:ext cx="113188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Grafik 28" descr="danfoss.tif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2881313"/>
            <a:ext cx="176371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Grafik 29" descr="phoenix contact 2010.tif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473575"/>
            <a:ext cx="1676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Grafik 1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563" y="3060700"/>
            <a:ext cx="1846262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738562"/>
            <a:ext cx="1182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156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EPLAN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0" y="1196752"/>
            <a:ext cx="4139952" cy="4321175"/>
          </a:xfrm>
        </p:spPr>
        <p:txBody>
          <a:bodyPr/>
          <a:lstStyle/>
          <a:p>
            <a:r>
              <a:rPr lang="cs-CZ" dirty="0" smtClean="0"/>
              <a:t>založena v roce</a:t>
            </a:r>
            <a:r>
              <a:rPr lang="de-DE" dirty="0" smtClean="0"/>
              <a:t> </a:t>
            </a:r>
            <a:r>
              <a:rPr lang="de-DE" dirty="0"/>
              <a:t>1984</a:t>
            </a:r>
          </a:p>
          <a:p>
            <a:r>
              <a:rPr lang="cs-CZ" dirty="0"/>
              <a:t>c</a:t>
            </a:r>
            <a:r>
              <a:rPr lang="cs-CZ" dirty="0" smtClean="0"/>
              <a:t>entrála: </a:t>
            </a:r>
            <a:r>
              <a:rPr lang="de-DE" dirty="0" smtClean="0"/>
              <a:t>Monheim</a:t>
            </a:r>
            <a:r>
              <a:rPr lang="de-DE" dirty="0"/>
              <a:t>, </a:t>
            </a:r>
            <a:r>
              <a:rPr lang="cs-CZ" dirty="0" smtClean="0"/>
              <a:t>Německo</a:t>
            </a:r>
            <a:endParaRPr lang="de-DE" dirty="0"/>
          </a:p>
          <a:p>
            <a:r>
              <a:rPr lang="cs-CZ" dirty="0"/>
              <a:t>s</a:t>
            </a:r>
            <a:r>
              <a:rPr lang="cs-CZ" dirty="0" smtClean="0"/>
              <a:t>oučást korporace</a:t>
            </a:r>
            <a:r>
              <a:rPr lang="de-DE" dirty="0" smtClean="0"/>
              <a:t>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 </a:t>
            </a:r>
            <a:r>
              <a:rPr lang="de-DE" dirty="0" smtClean="0"/>
              <a:t>Friedhelm </a:t>
            </a:r>
            <a:r>
              <a:rPr lang="de-DE" dirty="0"/>
              <a:t>Loh Group</a:t>
            </a:r>
          </a:p>
          <a:p>
            <a:r>
              <a:rPr lang="de-DE" dirty="0" smtClean="0"/>
              <a:t>700 </a:t>
            </a:r>
            <a:r>
              <a:rPr lang="cs-CZ" dirty="0" smtClean="0"/>
              <a:t>zaměstnanců celosvětově</a:t>
            </a:r>
            <a:endParaRPr lang="de-DE" dirty="0"/>
          </a:p>
          <a:p>
            <a:r>
              <a:rPr lang="cs-CZ" dirty="0"/>
              <a:t>z</a:t>
            </a:r>
            <a:r>
              <a:rPr lang="cs-CZ" dirty="0" smtClean="0"/>
              <a:t>astoupení ve více než 50 zemích</a:t>
            </a:r>
            <a:endParaRPr lang="de-DE" dirty="0"/>
          </a:p>
          <a:p>
            <a:r>
              <a:rPr lang="cs-CZ" dirty="0" smtClean="0"/>
              <a:t>více než 40 </a:t>
            </a:r>
            <a:r>
              <a:rPr lang="de-DE" dirty="0" smtClean="0"/>
              <a:t>000 </a:t>
            </a:r>
            <a:r>
              <a:rPr lang="cs-CZ" dirty="0" smtClean="0"/>
              <a:t>zákazníků</a:t>
            </a:r>
            <a:endParaRPr lang="de-DE" dirty="0"/>
          </a:p>
          <a:p>
            <a:r>
              <a:rPr lang="cs-CZ" dirty="0" smtClean="0"/>
              <a:t>více než</a:t>
            </a:r>
            <a:r>
              <a:rPr lang="de-DE" dirty="0" smtClean="0"/>
              <a:t> </a:t>
            </a:r>
            <a:r>
              <a:rPr lang="cs-CZ" dirty="0" smtClean="0"/>
              <a:t>100 </a:t>
            </a:r>
            <a:r>
              <a:rPr lang="de-DE" dirty="0" smtClean="0"/>
              <a:t>000 </a:t>
            </a:r>
            <a:r>
              <a:rPr lang="cs-CZ" dirty="0" smtClean="0"/>
              <a:t>instalací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 smtClean="0"/>
              <a:t>Mezinárodně působí více jak 25 let</a:t>
            </a:r>
            <a:endParaRPr lang="de-DE" dirty="0"/>
          </a:p>
        </p:txBody>
      </p:sp>
      <p:pic>
        <p:nvPicPr>
          <p:cNvPr id="15" name="Picture 222" descr="weltkarte kloetzchen-EINE EBENE"/>
          <p:cNvPicPr>
            <a:picLocks noChangeAspect="1" noChangeArrowheads="1"/>
          </p:cNvPicPr>
          <p:nvPr/>
        </p:nvPicPr>
        <p:blipFill>
          <a:blip r:embed="rId3" cstate="screen">
            <a:lum bright="-6000"/>
          </a:blip>
          <a:srcRect/>
          <a:stretch>
            <a:fillRect/>
          </a:stretch>
        </p:blipFill>
        <p:spPr bwMode="auto">
          <a:xfrm>
            <a:off x="4542708" y="1217272"/>
            <a:ext cx="3917724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813002"/>
            <a:ext cx="4607449" cy="148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64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EPLAN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cs-CZ" dirty="0">
                <a:ea typeface="ヒラギノ角ゴ Pro W3" charset="-128"/>
              </a:rPr>
              <a:t>od roku 1991 výhradní distributor pro Československo</a:t>
            </a:r>
          </a:p>
          <a:p>
            <a:pPr>
              <a:spcBef>
                <a:spcPct val="20000"/>
              </a:spcBef>
              <a:buFont typeface="Wingdings" charset="2"/>
              <a:buChar char="§"/>
            </a:pPr>
            <a:r>
              <a:rPr lang="cs-CZ" dirty="0">
                <a:ea typeface="ヒラギノ角ゴ Pro W3" charset="-128"/>
              </a:rPr>
              <a:t>od roku 2009 zastoupení EPLAN </a:t>
            </a:r>
            <a:r>
              <a:rPr lang="cs-CZ" dirty="0" smtClean="0">
                <a:ea typeface="ヒラギノ角ゴ Pro W3" charset="-128"/>
              </a:rPr>
              <a:t/>
            </a:r>
            <a:br>
              <a:rPr lang="cs-CZ" dirty="0" smtClean="0">
                <a:ea typeface="ヒラギノ角ゴ Pro W3" charset="-128"/>
              </a:rPr>
            </a:br>
            <a:r>
              <a:rPr lang="cs-CZ" dirty="0" smtClean="0">
                <a:ea typeface="ヒラギノ角ゴ Pro W3" charset="-128"/>
              </a:rPr>
              <a:t>pro </a:t>
            </a:r>
            <a:r>
              <a:rPr lang="cs-CZ" dirty="0">
                <a:ea typeface="ヒラギノ角ゴ Pro W3" charset="-128"/>
              </a:rPr>
              <a:t>ČR a SR</a:t>
            </a:r>
          </a:p>
          <a:p>
            <a:pPr>
              <a:spcBef>
                <a:spcPct val="20000"/>
              </a:spcBef>
            </a:pPr>
            <a:r>
              <a:rPr lang="cs-CZ" dirty="0" smtClean="0">
                <a:ea typeface="ヒラギノ角ゴ Pro W3" charset="-128"/>
              </a:rPr>
              <a:t>pobočky EPLAN: </a:t>
            </a:r>
          </a:p>
          <a:p>
            <a:pPr lvl="1">
              <a:spcBef>
                <a:spcPct val="20000"/>
              </a:spcBef>
            </a:pPr>
            <a:r>
              <a:rPr lang="cs-CZ" dirty="0" smtClean="0">
                <a:ea typeface="ヒラギノ角ゴ Pro W3" charset="-128"/>
              </a:rPr>
              <a:t>ČR – Praha, Liberec, Brno</a:t>
            </a:r>
          </a:p>
          <a:p>
            <a:pPr lvl="1">
              <a:spcBef>
                <a:spcPct val="20000"/>
              </a:spcBef>
            </a:pPr>
            <a:r>
              <a:rPr lang="cs-CZ" dirty="0" smtClean="0">
                <a:ea typeface="ヒラギノ角ゴ Pro W3" charset="-128"/>
              </a:rPr>
              <a:t>SR - Malacky, Košice</a:t>
            </a:r>
          </a:p>
          <a:p>
            <a:pPr>
              <a:spcBef>
                <a:spcPct val="20000"/>
              </a:spcBef>
              <a:buFont typeface="Wingdings" charset="2"/>
              <a:buChar char="§"/>
            </a:pPr>
            <a:r>
              <a:rPr lang="cs-CZ" dirty="0" smtClean="0">
                <a:ea typeface="ヒラギノ角ゴ Pro W3" charset="-128"/>
              </a:rPr>
              <a:t>16 zaměstnanců</a:t>
            </a:r>
            <a:endParaRPr lang="cs-CZ" dirty="0">
              <a:ea typeface="ヒラギノ角ゴ Pro W3" charset="-128"/>
            </a:endParaRPr>
          </a:p>
          <a:p>
            <a:pPr>
              <a:spcBef>
                <a:spcPct val="20000"/>
              </a:spcBef>
              <a:buFont typeface="Wingdings" charset="2"/>
              <a:buChar char="§"/>
            </a:pPr>
            <a:r>
              <a:rPr lang="cs-CZ" dirty="0" smtClean="0">
                <a:ea typeface="ヒラギノ角ゴ Pro W3" charset="-128"/>
              </a:rPr>
              <a:t>přes 1 000 </a:t>
            </a:r>
            <a:r>
              <a:rPr lang="cs-CZ" dirty="0">
                <a:ea typeface="ヒラギノ角ゴ Pro W3" charset="-128"/>
              </a:rPr>
              <a:t>zákazníků v ČR a </a:t>
            </a:r>
            <a:r>
              <a:rPr lang="cs-CZ" dirty="0" smtClean="0">
                <a:ea typeface="ヒラギノ角ゴ Pro W3" charset="-128"/>
              </a:rPr>
              <a:t>SR</a:t>
            </a:r>
          </a:p>
          <a:p>
            <a:pPr>
              <a:spcBef>
                <a:spcPct val="20000"/>
              </a:spcBef>
              <a:buFont typeface="Wingdings" charset="2"/>
              <a:buChar char="§"/>
            </a:pPr>
            <a:r>
              <a:rPr lang="cs-CZ" dirty="0" smtClean="0">
                <a:ea typeface="ヒラギノ角ゴ Pro W3" charset="-128"/>
              </a:rPr>
              <a:t>přes 2 500 licencí systému EPLAN</a:t>
            </a:r>
            <a:endParaRPr lang="cs-CZ" dirty="0">
              <a:ea typeface="ヒラギノ角ゴ Pro W3" charset="-128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 smtClean="0"/>
              <a:t>Česká a Slovenská republika</a:t>
            </a:r>
            <a:endParaRPr lang="de-DE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173" y="1124744"/>
            <a:ext cx="1152128" cy="76847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1124744"/>
            <a:ext cx="1154221" cy="768469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8066" y="2132856"/>
            <a:ext cx="442912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63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fik 57" descr="Folie 6.t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6064" y="3981797"/>
            <a:ext cx="73882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Proces vývoje produktu DNES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 smtClean="0"/>
              <a:t>Běžný postup</a:t>
            </a:r>
            <a:endParaRPr lang="de-DE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17972603">
            <a:off x="4280452" y="2320720"/>
            <a:ext cx="3254261" cy="582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b="1" dirty="0" smtClean="0">
                <a:solidFill>
                  <a:srgbClr val="FFFFFF"/>
                </a:solidFill>
                <a:latin typeface="Arial"/>
              </a:rPr>
              <a:t>Productivity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6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		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E6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714170" y="2204864"/>
            <a:ext cx="1331640" cy="41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00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Kvalita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projektové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dokumentace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749666" y="1782995"/>
            <a:ext cx="1430846" cy="4132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Náklady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cxnSp>
        <p:nvCxnSpPr>
          <p:cNvPr id="11" name="Straight Connector 19"/>
          <p:cNvCxnSpPr/>
          <p:nvPr/>
        </p:nvCxnSpPr>
        <p:spPr>
          <a:xfrm>
            <a:off x="7210114" y="2535956"/>
            <a:ext cx="372533" cy="1588"/>
          </a:xfrm>
          <a:prstGeom prst="line">
            <a:avLst/>
          </a:prstGeom>
          <a:ln>
            <a:solidFill>
              <a:srgbClr val="E6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0"/>
          <p:cNvCxnSpPr/>
          <p:nvPr/>
        </p:nvCxnSpPr>
        <p:spPr>
          <a:xfrm>
            <a:off x="7245610" y="1988840"/>
            <a:ext cx="372533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611560" y="5445224"/>
            <a:ext cx="2089170" cy="41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400" dirty="0" smtClean="0">
                <a:latin typeface="Arial"/>
                <a:ea typeface="+mj-ea"/>
                <a:cs typeface="+mj-cs"/>
              </a:rPr>
              <a:t>Předběžný projekt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43234" y="5445224"/>
            <a:ext cx="2089170" cy="41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etailní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projekt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405980" y="5445224"/>
            <a:ext cx="2586908" cy="41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Výroba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6" name="Picture 25" descr="graph-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552" y="1479136"/>
            <a:ext cx="5926664" cy="2445666"/>
          </a:xfrm>
          <a:prstGeom prst="rect">
            <a:avLst/>
          </a:prstGeom>
        </p:spPr>
      </p:pic>
      <p:sp>
        <p:nvSpPr>
          <p:cNvPr id="17" name="Oval 26"/>
          <p:cNvSpPr/>
          <p:nvPr/>
        </p:nvSpPr>
        <p:spPr>
          <a:xfrm>
            <a:off x="3033320" y="3664551"/>
            <a:ext cx="169332" cy="169332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27"/>
          <p:cNvSpPr/>
          <p:nvPr/>
        </p:nvSpPr>
        <p:spPr>
          <a:xfrm>
            <a:off x="3024853" y="2949733"/>
            <a:ext cx="169332" cy="169332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28"/>
          <p:cNvSpPr/>
          <p:nvPr/>
        </p:nvSpPr>
        <p:spPr>
          <a:xfrm>
            <a:off x="3975220" y="2504617"/>
            <a:ext cx="169332" cy="169332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29"/>
          <p:cNvSpPr/>
          <p:nvPr/>
        </p:nvSpPr>
        <p:spPr>
          <a:xfrm>
            <a:off x="5947950" y="1979684"/>
            <a:ext cx="169332" cy="169332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30"/>
          <p:cNvCxnSpPr/>
          <p:nvPr/>
        </p:nvCxnSpPr>
        <p:spPr>
          <a:xfrm rot="10800000">
            <a:off x="1094441" y="3103855"/>
            <a:ext cx="1871144" cy="602552"/>
          </a:xfrm>
          <a:prstGeom prst="line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31"/>
          <p:cNvSpPr/>
          <p:nvPr/>
        </p:nvSpPr>
        <p:spPr>
          <a:xfrm>
            <a:off x="215900" y="2708920"/>
            <a:ext cx="2016348" cy="4320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79512" y="2708920"/>
            <a:ext cx="2089170" cy="3145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>
                <a:latin typeface="Arial"/>
                <a:ea typeface="+mj-ea"/>
                <a:cs typeface="+mj-cs"/>
              </a:rPr>
              <a:t>Nekompatibilní či nekonzistentní data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4" name="Rectangle 33"/>
          <p:cNvSpPr/>
          <p:nvPr/>
        </p:nvSpPr>
        <p:spPr>
          <a:xfrm>
            <a:off x="1101848" y="1941584"/>
            <a:ext cx="2017175" cy="4793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102907" y="1935601"/>
            <a:ext cx="2089170" cy="41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defTabSz="457200" eaLnBrk="1" fontAlgn="auto" hangingPunct="1">
              <a:spcAft>
                <a:spcPts val="0"/>
              </a:spcAft>
              <a:defRPr/>
            </a:pPr>
            <a:r>
              <a:rPr lang="cs-CZ" sz="1200" dirty="0">
                <a:solidFill>
                  <a:srgbClr val="000000"/>
                </a:solidFill>
                <a:latin typeface="Arial"/>
              </a:rPr>
              <a:t>Převod nebo opětovné </a:t>
            </a:r>
            <a:r>
              <a:rPr lang="cs-CZ" sz="1200" dirty="0" smtClean="0">
                <a:solidFill>
                  <a:srgbClr val="000000"/>
                </a:solidFill>
                <a:latin typeface="Arial"/>
              </a:rPr>
              <a:t>vytvoření dat</a:t>
            </a:r>
            <a:endParaRPr lang="en-US" sz="12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6" name="Straight Connector 35"/>
          <p:cNvCxnSpPr/>
          <p:nvPr/>
        </p:nvCxnSpPr>
        <p:spPr>
          <a:xfrm flipH="1" flipV="1">
            <a:off x="2147492" y="2443236"/>
            <a:ext cx="818101" cy="506501"/>
          </a:xfrm>
          <a:prstGeom prst="line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36"/>
          <p:cNvSpPr/>
          <p:nvPr/>
        </p:nvSpPr>
        <p:spPr>
          <a:xfrm>
            <a:off x="3109518" y="1479136"/>
            <a:ext cx="2028817" cy="5817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37"/>
          <p:cNvSpPr/>
          <p:nvPr/>
        </p:nvSpPr>
        <p:spPr>
          <a:xfrm>
            <a:off x="5134861" y="1094486"/>
            <a:ext cx="1886244" cy="392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3125368" y="1473271"/>
            <a:ext cx="2089170" cy="6595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defTabSz="457200" eaLnBrk="1" fontAlgn="auto" hangingPunct="1">
              <a:spcAft>
                <a:spcPts val="0"/>
              </a:spcAft>
              <a:defRPr/>
            </a:pPr>
            <a:r>
              <a:rPr lang="cs-CZ" sz="1200" dirty="0">
                <a:solidFill>
                  <a:srgbClr val="000000"/>
                </a:solidFill>
                <a:latin typeface="Arial"/>
              </a:rPr>
              <a:t>Převod nebo opětovné vytvoření </a:t>
            </a:r>
            <a:r>
              <a:rPr lang="cs-CZ" sz="1200" dirty="0" smtClean="0">
                <a:solidFill>
                  <a:srgbClr val="000000"/>
                </a:solidFill>
                <a:latin typeface="Arial"/>
              </a:rPr>
              <a:t>dat </a:t>
            </a:r>
            <a:r>
              <a:rPr lang="cs-CZ" sz="1200" dirty="0" smtClean="0">
                <a:latin typeface="Arial"/>
              </a:rPr>
              <a:t>mezioborově (elektrotechnika a fluid)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5112568" y="1093857"/>
            <a:ext cx="2089170" cy="41327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>
                <a:latin typeface="Arial"/>
                <a:ea typeface="+mj-ea"/>
                <a:cs typeface="+mj-cs"/>
              </a:rPr>
              <a:t>Přepracování a vyřazení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cxnSp>
        <p:nvCxnSpPr>
          <p:cNvPr id="31" name="Straight Connector 40"/>
          <p:cNvCxnSpPr/>
          <p:nvPr/>
        </p:nvCxnSpPr>
        <p:spPr>
          <a:xfrm flipV="1">
            <a:off x="4042163" y="2064350"/>
            <a:ext cx="0" cy="378886"/>
          </a:xfrm>
          <a:prstGeom prst="line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41"/>
          <p:cNvCxnSpPr/>
          <p:nvPr/>
        </p:nvCxnSpPr>
        <p:spPr>
          <a:xfrm flipV="1">
            <a:off x="6013299" y="1507136"/>
            <a:ext cx="0" cy="433128"/>
          </a:xfrm>
          <a:prstGeom prst="line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45"/>
          <p:cNvSpPr txBox="1"/>
          <p:nvPr/>
        </p:nvSpPr>
        <p:spPr>
          <a:xfrm>
            <a:off x="747517" y="1124744"/>
            <a:ext cx="353943" cy="10801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Kvalita</a:t>
            </a:r>
            <a:r>
              <a:rPr lang="en-US" sz="1100" b="1" dirty="0" smtClean="0">
                <a:solidFill>
                  <a:schemeClr val="tx1"/>
                </a:solidFill>
              </a:rPr>
              <a:t>, </a:t>
            </a:r>
            <a:r>
              <a:rPr lang="cs-CZ" sz="1100" b="1" dirty="0" smtClean="0">
                <a:solidFill>
                  <a:schemeClr val="tx1"/>
                </a:solidFill>
              </a:rPr>
              <a:t>Kč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34" name="TextBox 46"/>
          <p:cNvSpPr txBox="1"/>
          <p:nvPr/>
        </p:nvSpPr>
        <p:spPr>
          <a:xfrm>
            <a:off x="6480720" y="3933056"/>
            <a:ext cx="792088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cs-CZ" sz="1200" b="1" dirty="0" smtClean="0"/>
              <a:t>Čas</a:t>
            </a:r>
            <a:endParaRPr lang="en-US" sz="1200" b="1" dirty="0"/>
          </a:p>
        </p:txBody>
      </p:sp>
      <p:sp>
        <p:nvSpPr>
          <p:cNvPr id="35" name="TextBox 47"/>
          <p:cNvSpPr txBox="1"/>
          <p:nvPr/>
        </p:nvSpPr>
        <p:spPr>
          <a:xfrm>
            <a:off x="7056784" y="3738518"/>
            <a:ext cx="144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&gt;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6" name="TextBox 49"/>
          <p:cNvSpPr txBox="1"/>
          <p:nvPr/>
        </p:nvSpPr>
        <p:spPr>
          <a:xfrm>
            <a:off x="892026" y="1002214"/>
            <a:ext cx="430887" cy="33855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&lt;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2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Grafik 36" descr="folie11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9050" y="2207543"/>
            <a:ext cx="6565900" cy="421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819" y="672786"/>
            <a:ext cx="1480919" cy="648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672786"/>
            <a:ext cx="1480919" cy="64800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672786"/>
            <a:ext cx="1480919" cy="648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673" y="672786"/>
            <a:ext cx="1480919" cy="648000"/>
          </a:xfrm>
          <a:prstGeom prst="rect">
            <a:avLst/>
          </a:prstGeom>
        </p:spPr>
      </p:pic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2288" y="2877467"/>
            <a:ext cx="419417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2289" y="2877467"/>
            <a:ext cx="4194174" cy="297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2288" y="2877467"/>
            <a:ext cx="4194175" cy="296998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185" y="1320786"/>
            <a:ext cx="855679" cy="1000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974" y="1380083"/>
            <a:ext cx="882199" cy="882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395993"/>
            <a:ext cx="1814691" cy="866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520" y="1346587"/>
            <a:ext cx="1152704" cy="9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uppieren 8"/>
          <p:cNvGrpSpPr/>
          <p:nvPr/>
        </p:nvGrpSpPr>
        <p:grpSpPr>
          <a:xfrm>
            <a:off x="3470108" y="2888352"/>
            <a:ext cx="3818946" cy="2855789"/>
            <a:chOff x="3216780" y="1409700"/>
            <a:chExt cx="5568445" cy="4324432"/>
          </a:xfrm>
        </p:grpSpPr>
        <p:pic>
          <p:nvPicPr>
            <p:cNvPr id="26" name="Picture 24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2888" y="1409700"/>
              <a:ext cx="4732337" cy="28067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Grafik 26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8224" y="3851807"/>
              <a:ext cx="1800250" cy="130974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8" name="Picture 2" descr="U:\Bildarchiv\Bildarchiv_für_alle\EPLAN Harness proD\Screenshots\2012-11-20 Harness proD Rittal Klimagerät 02.jpg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780" y="3846052"/>
              <a:ext cx="3396157" cy="18880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Gebogener Pfeil 15"/>
          <p:cNvSpPr/>
          <p:nvPr/>
        </p:nvSpPr>
        <p:spPr>
          <a:xfrm rot="-7440000" flipH="1">
            <a:off x="2219306" y="1081726"/>
            <a:ext cx="4320000" cy="4320000"/>
          </a:xfrm>
          <a:prstGeom prst="circularArrow">
            <a:avLst>
              <a:gd name="adj1" fmla="val 2379"/>
              <a:gd name="adj2" fmla="val 287458"/>
              <a:gd name="adj3" fmla="val 19537031"/>
              <a:gd name="adj4" fmla="val 3631727"/>
              <a:gd name="adj5" fmla="val 2775"/>
            </a:avLst>
          </a:prstGeom>
          <a:solidFill>
            <a:schemeClr val="accent3">
              <a:lumMod val="60000"/>
              <a:lumOff val="40000"/>
              <a:alpha val="50000"/>
            </a:schemeClr>
          </a:solidFill>
          <a:ln w="3175" cmpd="sng">
            <a:noFill/>
          </a:ln>
          <a:effectLst>
            <a:outerShdw blurRad="50800" dist="38100" dir="2700000" algn="tl" rotWithShape="0">
              <a:schemeClr val="accent2">
                <a:lumMod val="5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7" name="Grafik 6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892" y="672786"/>
            <a:ext cx="1480919" cy="648000"/>
          </a:xfrm>
          <a:prstGeom prst="rect">
            <a:avLst/>
          </a:prstGeom>
        </p:spPr>
      </p:pic>
      <p:pic>
        <p:nvPicPr>
          <p:cNvPr id="25" name="Picture 2" descr="C:\Users\kno\Documents\EPLAN Product Portfolio\EPLAN Harness Expert\MARKETING PICTURES\D1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2901" y="1413212"/>
            <a:ext cx="75482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383" y="1683212"/>
            <a:ext cx="742234" cy="540000"/>
          </a:xfrm>
          <a:prstGeom prst="rect">
            <a:avLst/>
          </a:prstGeom>
        </p:spPr>
      </p:pic>
      <p:sp>
        <p:nvSpPr>
          <p:cNvPr id="29" name="Titel 5"/>
          <p:cNvSpPr txBox="1">
            <a:spLocks/>
          </p:cNvSpPr>
          <p:nvPr/>
        </p:nvSpPr>
        <p:spPr bwMode="gray">
          <a:xfrm>
            <a:off x="-1" y="0"/>
            <a:ext cx="87852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5600" tIns="32400" rIns="0" bIns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de-DE" dirty="0"/>
              <a:t>EPLAN </a:t>
            </a:r>
            <a:r>
              <a:rPr lang="cs-CZ" dirty="0"/>
              <a:t>produktové</a:t>
            </a:r>
            <a:r>
              <a:rPr lang="de-DE" dirty="0"/>
              <a:t> </a:t>
            </a:r>
            <a:r>
              <a:rPr lang="de-DE" dirty="0" err="1"/>
              <a:t>portfolio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379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Efektivní projektování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 smtClean="0"/>
              <a:t>Přínosy</a:t>
            </a:r>
            <a:endParaRPr lang="de-DE" dirty="0"/>
          </a:p>
        </p:txBody>
      </p:sp>
      <p:pic>
        <p:nvPicPr>
          <p:cNvPr id="11" name="Picture 45" descr="graph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90" y="1549906"/>
            <a:ext cx="5926666" cy="2445666"/>
          </a:xfrm>
          <a:prstGeom prst="rect">
            <a:avLst/>
          </a:prstGeom>
        </p:spPr>
      </p:pic>
      <p:sp>
        <p:nvSpPr>
          <p:cNvPr id="12" name="Oval 54"/>
          <p:cNvSpPr/>
          <p:nvPr/>
        </p:nvSpPr>
        <p:spPr>
          <a:xfrm>
            <a:off x="2605758" y="3069166"/>
            <a:ext cx="169332" cy="169332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55"/>
          <p:cNvCxnSpPr/>
          <p:nvPr/>
        </p:nvCxnSpPr>
        <p:spPr>
          <a:xfrm rot="10800000">
            <a:off x="1604561" y="2500311"/>
            <a:ext cx="960963" cy="560937"/>
          </a:xfrm>
          <a:prstGeom prst="line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56"/>
          <p:cNvSpPr/>
          <p:nvPr/>
        </p:nvSpPr>
        <p:spPr>
          <a:xfrm>
            <a:off x="671111" y="2019303"/>
            <a:ext cx="2025645" cy="392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07850" y="2060848"/>
            <a:ext cx="2089170" cy="41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cs-CZ" sz="1400" dirty="0" smtClean="0">
                <a:latin typeface="Arial"/>
                <a:cs typeface="Arial"/>
              </a:rPr>
              <a:t>Vyšší kvalita dat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6" name="Rectangle 58"/>
          <p:cNvSpPr/>
          <p:nvPr/>
        </p:nvSpPr>
        <p:spPr>
          <a:xfrm>
            <a:off x="4709547" y="2402947"/>
            <a:ext cx="1886109" cy="392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703956" y="2407180"/>
            <a:ext cx="2089170" cy="41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cs-CZ" sz="1400" dirty="0" smtClean="0">
                <a:latin typeface="Arial"/>
                <a:cs typeface="Arial"/>
              </a:rPr>
              <a:t>Celkově nižší náklady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8" name="Oval 60"/>
          <p:cNvSpPr/>
          <p:nvPr/>
        </p:nvSpPr>
        <p:spPr>
          <a:xfrm>
            <a:off x="4637735" y="3319480"/>
            <a:ext cx="169332" cy="169332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61"/>
          <p:cNvCxnSpPr/>
          <p:nvPr/>
        </p:nvCxnSpPr>
        <p:spPr>
          <a:xfrm flipV="1">
            <a:off x="4819766" y="2867024"/>
            <a:ext cx="772589" cy="418590"/>
          </a:xfrm>
          <a:prstGeom prst="line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/>
          </p:cNvSpPr>
          <p:nvPr/>
        </p:nvSpPr>
        <p:spPr bwMode="auto">
          <a:xfrm>
            <a:off x="7287800" y="1760911"/>
            <a:ext cx="1331640" cy="41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00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Kvalita projektové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600" kern="0" dirty="0" smtClean="0">
                <a:latin typeface="+mn-lt"/>
                <a:ea typeface="+mj-ea"/>
                <a:cs typeface="+mj-cs"/>
              </a:rPr>
              <a:t>dokumentace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287800" y="2480991"/>
            <a:ext cx="1430846" cy="4132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Náklady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cxnSp>
        <p:nvCxnSpPr>
          <p:cNvPr id="22" name="Straight Connector 27"/>
          <p:cNvCxnSpPr/>
          <p:nvPr/>
        </p:nvCxnSpPr>
        <p:spPr>
          <a:xfrm>
            <a:off x="6783744" y="2092003"/>
            <a:ext cx="372533" cy="1588"/>
          </a:xfrm>
          <a:prstGeom prst="line">
            <a:avLst/>
          </a:prstGeom>
          <a:ln>
            <a:solidFill>
              <a:srgbClr val="E6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8"/>
          <p:cNvCxnSpPr/>
          <p:nvPr/>
        </p:nvCxnSpPr>
        <p:spPr>
          <a:xfrm>
            <a:off x="6783744" y="2686836"/>
            <a:ext cx="372533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9"/>
          <p:cNvSpPr txBox="1"/>
          <p:nvPr/>
        </p:nvSpPr>
        <p:spPr>
          <a:xfrm>
            <a:off x="323528" y="1196752"/>
            <a:ext cx="369332" cy="10801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Kvalita, Kč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5" name="TextBox 30"/>
          <p:cNvSpPr txBox="1"/>
          <p:nvPr/>
        </p:nvSpPr>
        <p:spPr>
          <a:xfrm>
            <a:off x="465656" y="1052736"/>
            <a:ext cx="430887" cy="33855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&lt;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4" name="Grafik 57" descr="Folie 6.t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4053805"/>
            <a:ext cx="73882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itle 1"/>
          <p:cNvSpPr txBox="1">
            <a:spLocks/>
          </p:cNvSpPr>
          <p:nvPr/>
        </p:nvSpPr>
        <p:spPr>
          <a:xfrm>
            <a:off x="503040" y="5517232"/>
            <a:ext cx="2089170" cy="41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400" dirty="0" smtClean="0">
                <a:latin typeface="Arial"/>
                <a:ea typeface="+mj-ea"/>
                <a:cs typeface="+mj-cs"/>
              </a:rPr>
              <a:t>Předběžný projekt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2934714" y="5517232"/>
            <a:ext cx="2089170" cy="41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etailní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projekt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5297460" y="5517232"/>
            <a:ext cx="2586908" cy="413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Výroba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8" name="TextBox 46"/>
          <p:cNvSpPr txBox="1"/>
          <p:nvPr/>
        </p:nvSpPr>
        <p:spPr>
          <a:xfrm>
            <a:off x="6012160" y="4016097"/>
            <a:ext cx="792088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cs-CZ" sz="1200" dirty="0" smtClean="0"/>
              <a:t>Čas</a:t>
            </a:r>
            <a:endParaRPr lang="en-US" sz="1200" dirty="0"/>
          </a:p>
        </p:txBody>
      </p:sp>
      <p:sp>
        <p:nvSpPr>
          <p:cNvPr id="49" name="TextBox 47"/>
          <p:cNvSpPr txBox="1"/>
          <p:nvPr/>
        </p:nvSpPr>
        <p:spPr>
          <a:xfrm>
            <a:off x="6660232" y="3882534"/>
            <a:ext cx="144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&gt;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1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buClr>
                <a:srgbClr val="FF0000"/>
              </a:buClr>
              <a:buSzPct val="100000"/>
            </a:pPr>
            <a:endParaRPr lang="cs-CZ" dirty="0"/>
          </a:p>
          <a:p>
            <a:pPr lvl="2" eaLnBrk="1" hangingPunct="1">
              <a:buClr>
                <a:srgbClr val="FF0000"/>
              </a:buClr>
              <a:buSzPct val="100000"/>
            </a:pPr>
            <a:endParaRPr lang="cs-CZ" dirty="0" smtClean="0"/>
          </a:p>
          <a:p>
            <a:pPr lvl="2" eaLnBrk="1" hangingPunct="1">
              <a:buClr>
                <a:srgbClr val="FF0000"/>
              </a:buClr>
              <a:buSzPct val="100000"/>
            </a:pPr>
            <a:endParaRPr lang="cs-CZ" dirty="0" smtClean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764704"/>
            <a:ext cx="7920880" cy="4869285"/>
          </a:xfrm>
          <a:prstGeom prst="rect">
            <a:avLst/>
          </a:prstGeom>
        </p:spPr>
      </p:pic>
      <p:sp>
        <p:nvSpPr>
          <p:cNvPr id="5" name="Titel 5"/>
          <p:cNvSpPr txBox="1">
            <a:spLocks/>
          </p:cNvSpPr>
          <p:nvPr/>
        </p:nvSpPr>
        <p:spPr bwMode="gray">
          <a:xfrm>
            <a:off x="-1" y="0"/>
            <a:ext cx="87852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5600" tIns="32400" rIns="0" bIns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0" dirty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cs-CZ" dirty="0"/>
              <a:t>Databáze SEZ pro EPLAN P8</a:t>
            </a:r>
          </a:p>
        </p:txBody>
      </p:sp>
    </p:spTree>
    <p:extLst>
      <p:ext uri="{BB962C8B-B14F-4D97-AF65-F5344CB8AC3E}">
        <p14:creationId xmlns:p14="http://schemas.microsoft.com/office/powerpoint/2010/main" val="229544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cs-CZ" dirty="0" smtClean="0"/>
              <a:t>Základní údaje o databázi</a:t>
            </a:r>
            <a:endParaRPr lang="cs-CZ" dirty="0"/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Určena pro EPLAN Electric P8 verze 2.1 a vyšší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Obsahuje údaje pro tvorbu kusovníků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Česká a slovenská verze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Makra pro osazení montážní plochy rozváděče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Obrázky přístrojů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Rozměry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Celkem 1308 položek</a:t>
            </a:r>
          </a:p>
          <a:p>
            <a:pPr lvl="1">
              <a:buClr>
                <a:srgbClr val="FF0000"/>
              </a:buClr>
            </a:pPr>
            <a:endParaRPr lang="cs-CZ" sz="1800" dirty="0"/>
          </a:p>
          <a:p>
            <a:pPr lvl="1">
              <a:buClr>
                <a:srgbClr val="FF0000"/>
              </a:buClr>
            </a:pPr>
            <a:endParaRPr lang="cs-CZ" sz="1800" dirty="0" smtClean="0"/>
          </a:p>
          <a:p>
            <a:pPr lvl="1">
              <a:buClr>
                <a:srgbClr val="FF0000"/>
              </a:buClr>
            </a:pPr>
            <a:endParaRPr lang="cs-CZ" sz="1800" dirty="0" smtClean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420888"/>
            <a:ext cx="2716166" cy="2844287"/>
          </a:xfrm>
          <a:prstGeom prst="rect">
            <a:avLst/>
          </a:prstGeom>
        </p:spPr>
      </p:pic>
      <p:sp>
        <p:nvSpPr>
          <p:cNvPr id="6" name="Titel 5"/>
          <p:cNvSpPr txBox="1">
            <a:spLocks/>
          </p:cNvSpPr>
          <p:nvPr/>
        </p:nvSpPr>
        <p:spPr bwMode="gray">
          <a:xfrm>
            <a:off x="-1" y="0"/>
            <a:ext cx="87852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5600" tIns="32400" rIns="0" bIns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0" dirty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cs-CZ" dirty="0"/>
              <a:t>Databáze SEZ pro EPLAN P8</a:t>
            </a:r>
          </a:p>
        </p:txBody>
      </p:sp>
    </p:spTree>
    <p:extLst>
      <p:ext uri="{BB962C8B-B14F-4D97-AF65-F5344CB8AC3E}">
        <p14:creationId xmlns:p14="http://schemas.microsoft.com/office/powerpoint/2010/main" val="237818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cs-CZ" dirty="0" smtClean="0"/>
              <a:t>Obsah databáze</a:t>
            </a:r>
            <a:endParaRPr lang="cs-CZ" dirty="0"/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Chrániče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Jističe do 63A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Jističe do 125A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Příslušenství jističů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Modulární přístroje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Spínače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Vypínače a signálky</a:t>
            </a:r>
          </a:p>
          <a:p>
            <a:pPr lvl="1">
              <a:buClr>
                <a:srgbClr val="FF0000"/>
              </a:buClr>
            </a:pPr>
            <a:r>
              <a:rPr lang="cs-CZ" sz="1800" dirty="0" smtClean="0"/>
              <a:t>Rozvodnice</a:t>
            </a:r>
          </a:p>
          <a:p>
            <a:pPr lvl="1">
              <a:buClr>
                <a:srgbClr val="FF0000"/>
              </a:buClr>
            </a:pPr>
            <a:endParaRPr lang="cs-CZ" sz="1800" dirty="0" smtClean="0"/>
          </a:p>
          <a:p>
            <a:pPr lvl="1">
              <a:buClr>
                <a:srgbClr val="FF0000"/>
              </a:buClr>
            </a:pPr>
            <a:endParaRPr lang="cs-CZ" sz="1800" dirty="0"/>
          </a:p>
          <a:p>
            <a:pPr lvl="1">
              <a:buClr>
                <a:srgbClr val="FF0000"/>
              </a:buClr>
            </a:pPr>
            <a:endParaRPr lang="cs-CZ" sz="1800" dirty="0" smtClean="0"/>
          </a:p>
          <a:p>
            <a:pPr lvl="1">
              <a:buClr>
                <a:srgbClr val="FF0000"/>
              </a:buClr>
            </a:pPr>
            <a:endParaRPr lang="cs-CZ" sz="1800" dirty="0" smtClean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556792"/>
            <a:ext cx="5391150" cy="3133725"/>
          </a:xfrm>
          <a:prstGeom prst="rect">
            <a:avLst/>
          </a:prstGeom>
        </p:spPr>
      </p:pic>
      <p:sp>
        <p:nvSpPr>
          <p:cNvPr id="7" name="Titel 5"/>
          <p:cNvSpPr txBox="1">
            <a:spLocks/>
          </p:cNvSpPr>
          <p:nvPr/>
        </p:nvSpPr>
        <p:spPr bwMode="gray">
          <a:xfrm>
            <a:off x="-1" y="0"/>
            <a:ext cx="87852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5600" tIns="32400" rIns="0" bIns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0" dirty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r>
              <a:rPr lang="cs-CZ" dirty="0"/>
              <a:t>Databáze SEZ pro EPLAN P8</a:t>
            </a:r>
          </a:p>
        </p:txBody>
      </p:sp>
    </p:spTree>
    <p:extLst>
      <p:ext uri="{BB962C8B-B14F-4D97-AF65-F5344CB8AC3E}">
        <p14:creationId xmlns:p14="http://schemas.microsoft.com/office/powerpoint/2010/main" val="150758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74b97d346da49cc24ebc9beaf83c797a3bd42e"/>
</p:tagLst>
</file>

<file path=ppt/theme/theme1.xml><?xml version="1.0" encoding="utf-8"?>
<a:theme xmlns:a="http://schemas.openxmlformats.org/drawingml/2006/main" name="EPLAN_Template_EN">
  <a:themeElements>
    <a:clrScheme name="ePlan">
      <a:dk1>
        <a:srgbClr val="000000"/>
      </a:dk1>
      <a:lt1>
        <a:srgbClr val="FFFFFF"/>
      </a:lt1>
      <a:dk2>
        <a:srgbClr val="1F497D"/>
      </a:dk2>
      <a:lt2>
        <a:srgbClr val="EFECE1"/>
      </a:lt2>
      <a:accent1>
        <a:srgbClr val="080808"/>
      </a:accent1>
      <a:accent2>
        <a:srgbClr val="E2001A"/>
      </a:accent2>
      <a:accent3>
        <a:srgbClr val="005EA8"/>
      </a:accent3>
      <a:accent4>
        <a:srgbClr val="FFFF00"/>
      </a:accent4>
      <a:accent5>
        <a:srgbClr val="B0DC80"/>
      </a:accent5>
      <a:accent6>
        <a:srgbClr val="FFC00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72000" rIns="72000" bIns="72000" numCol="1" rtlCol="0" anchor="t" anchorCtr="0" compatLnSpc="1">
        <a:prstTxWarp prst="textNoShape">
          <a:avLst/>
        </a:prstTxWarp>
      </a:bodyPr>
      <a:lstStyle>
        <a:defPPr marL="177800" marR="0" indent="-177800" algn="l" defTabSz="914400" rtl="0" eaLnBrk="0" fontAlgn="base" latinLnBrk="0" hangingPunct="0">
          <a:lnSpc>
            <a:spcPct val="100000"/>
          </a:lnSpc>
          <a:spcBef>
            <a:spcPts val="400"/>
          </a:spcBef>
          <a:spcAft>
            <a:spcPts val="400"/>
          </a:spcAft>
          <a:buClr>
            <a:schemeClr val="accent2"/>
          </a:buClr>
          <a:buSzTx/>
          <a:buFont typeface="Wingdings" pitchFamily="2" charset="2"/>
          <a:buChar char="§"/>
          <a:tabLst/>
          <a:defRPr kumimoji="0" sz="18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ＭＳ Ｐゴシック" charset="-128"/>
          </a:defRPr>
        </a:defPPr>
      </a:lstStyle>
    </a:spDef>
    <a:lnDef>
      <a:spPr bwMode="gray"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 bwMode="gray">
        <a:noFill/>
      </a:spPr>
      <a:bodyPr wrap="square" lIns="72000" tIns="72000" rIns="72000" bIns="72000" rtlCol="0">
        <a:spAutoFit/>
      </a:bodyPr>
      <a:lstStyle>
        <a:defPPr marL="177800" indent="-177800">
          <a:spcBef>
            <a:spcPts val="400"/>
          </a:spcBef>
          <a:spcAft>
            <a:spcPts val="400"/>
          </a:spcAft>
          <a:buClr>
            <a:schemeClr val="accent2"/>
          </a:buClr>
          <a:buFont typeface="Wingdings" pitchFamily="2" charset="2"/>
          <a:buChar char="§"/>
          <a:defRPr sz="1600" dirty="0" smtClean="0"/>
        </a:defPPr>
      </a:lstStyle>
    </a:txDef>
  </a:objectDefaults>
  <a:extraClrSchemeLst>
    <a:extraClrScheme>
      <a:clrScheme name="PP_Title_g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Title_g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Title_g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Title_g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Title_g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Title_g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Title_g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Title_g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Title_g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Title_g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Title_g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Title_g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Eplan">
      <a:dk1>
        <a:srgbClr val="000000"/>
      </a:dk1>
      <a:lt1>
        <a:srgbClr val="FFFFFF"/>
      </a:lt1>
      <a:dk2>
        <a:srgbClr val="3F3F3F"/>
      </a:dk2>
      <a:lt2>
        <a:srgbClr val="969696"/>
      </a:lt2>
      <a:accent1>
        <a:srgbClr val="E2001A"/>
      </a:accent1>
      <a:accent2>
        <a:srgbClr val="7F0000"/>
      </a:accent2>
      <a:accent3>
        <a:srgbClr val="00B0F0"/>
      </a:accent3>
      <a:accent4>
        <a:srgbClr val="0070C0"/>
      </a:accent4>
      <a:accent5>
        <a:srgbClr val="002060"/>
      </a:accent5>
      <a:accent6>
        <a:srgbClr val="3F3F3F"/>
      </a:accent6>
      <a:hlink>
        <a:srgbClr val="3F3F3F"/>
      </a:hlink>
      <a:folHlink>
        <a:srgbClr val="3F3F3F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Eplan">
      <a:dk1>
        <a:srgbClr val="000000"/>
      </a:dk1>
      <a:lt1>
        <a:srgbClr val="FFFFFF"/>
      </a:lt1>
      <a:dk2>
        <a:srgbClr val="3F3F3F"/>
      </a:dk2>
      <a:lt2>
        <a:srgbClr val="969696"/>
      </a:lt2>
      <a:accent1>
        <a:srgbClr val="E2001A"/>
      </a:accent1>
      <a:accent2>
        <a:srgbClr val="7F0000"/>
      </a:accent2>
      <a:accent3>
        <a:srgbClr val="00B0F0"/>
      </a:accent3>
      <a:accent4>
        <a:srgbClr val="0070C0"/>
      </a:accent4>
      <a:accent5>
        <a:srgbClr val="002060"/>
      </a:accent5>
      <a:accent6>
        <a:srgbClr val="3F3F3F"/>
      </a:accent6>
      <a:hlink>
        <a:srgbClr val="3F3F3F"/>
      </a:hlink>
      <a:folHlink>
        <a:srgbClr val="3F3F3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72000" rIns="72000" bIns="72000" numCol="1" rtlCol="0" anchor="t" anchorCtr="0" compatLnSpc="1">
        <a:prstTxWarp prst="textNoShape">
          <a:avLst/>
        </a:prstTxWarp>
      </a:bodyPr>
      <a:lstStyle>
        <a:defPPr marL="177800" marR="0" indent="-177800" algn="l" defTabSz="914400" rtl="0" eaLnBrk="0" fontAlgn="base" latinLnBrk="0" hangingPunct="0">
          <a:lnSpc>
            <a:spcPct val="100000"/>
          </a:lnSpc>
          <a:spcBef>
            <a:spcPts val="400"/>
          </a:spcBef>
          <a:spcAft>
            <a:spcPts val="400"/>
          </a:spcAft>
          <a:buClr>
            <a:schemeClr val="bg1"/>
          </a:buClr>
          <a:buSzTx/>
          <a:buFont typeface="Wingdings" pitchFamily="2" charset="2"/>
          <a:buChar char="§"/>
          <a:tabLst/>
          <a:defRPr kumimoji="0" sz="18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ＭＳ Ｐゴシック" charset="-128"/>
          </a:defRPr>
        </a:defPPr>
      </a:lstStyle>
    </a:spDef>
    <a:lnDef>
      <a:spPr bwMode="gray"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 bwMode="gray">
        <a:noFill/>
      </a:spPr>
      <a:bodyPr wrap="square" lIns="72000" tIns="72000" rIns="72000" bIns="72000" rtlCol="0">
        <a:noAutofit/>
      </a:bodyPr>
      <a:lstStyle>
        <a:defPPr marL="177800" indent="-177800">
          <a:spcBef>
            <a:spcPts val="400"/>
          </a:spcBef>
          <a:spcAft>
            <a:spcPts val="400"/>
          </a:spcAft>
          <a:buFont typeface="Wingdings" pitchFamily="2" charset="2"/>
          <a:buChar char="§"/>
          <a:defRPr sz="1600" dirty="0" err="1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EPLAN_Template_EN</Template>
  <TotalTime>1010</TotalTime>
  <Words>667</Words>
  <Application>Microsoft Office PowerPoint</Application>
  <PresentationFormat>Předvádění na obrazovce (4:3)</PresentationFormat>
  <Paragraphs>154</Paragraphs>
  <Slides>12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EPLAN_Template_EN</vt:lpstr>
      <vt:lpstr>Prezentace aplikace PowerPoint</vt:lpstr>
      <vt:lpstr>EPLAN</vt:lpstr>
      <vt:lpstr>EPLAN</vt:lpstr>
      <vt:lpstr>Proces vývoje produktu DNES</vt:lpstr>
      <vt:lpstr>Prezentace aplikace PowerPoint</vt:lpstr>
      <vt:lpstr>Efektivní projektování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Více než 47,000 spokojených zákazníků po celém světě</vt:lpstr>
    </vt:vector>
  </TitlesOfParts>
  <Company>EPLAN Software &amp; Service GmbH &amp; Co. KG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Klein, Britta</dc:creator>
  <cp:lastModifiedBy>Radka Kolínská</cp:lastModifiedBy>
  <cp:revision>159</cp:revision>
  <cp:lastPrinted>2013-01-21T15:21:36Z</cp:lastPrinted>
  <dcterms:created xsi:type="dcterms:W3CDTF">2013-02-27T09:06:34Z</dcterms:created>
  <dcterms:modified xsi:type="dcterms:W3CDTF">2014-03-20T07:38:50Z</dcterms:modified>
</cp:coreProperties>
</file>